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86" r:id="rId6"/>
    <p:sldId id="289" r:id="rId7"/>
    <p:sldId id="287" r:id="rId8"/>
    <p:sldId id="288" r:id="rId9"/>
    <p:sldId id="291" r:id="rId10"/>
    <p:sldId id="290" r:id="rId11"/>
    <p:sldId id="292" r:id="rId12"/>
    <p:sldId id="272" r:id="rId13"/>
    <p:sldId id="280" r:id="rId14"/>
    <p:sldId id="284" r:id="rId15"/>
    <p:sldId id="293" r:id="rId16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43" d="100"/>
          <a:sy n="43" d="100"/>
        </p:scale>
        <p:origin x="756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50264550264549E-2"/>
          <c:y val="0.10596836579638072"/>
          <c:w val="0.97089947089947093"/>
          <c:h val="0.81425611272275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Intro to Construction</c:v>
                </c:pt>
                <c:pt idx="1">
                  <c:v>Intro to Forklift</c:v>
                </c:pt>
                <c:pt idx="2">
                  <c:v>Advanced Construction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24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4A-42CC-90F0-6198136A22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Enrolled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Intro to Construction</c:v>
                </c:pt>
                <c:pt idx="1">
                  <c:v>Intro to Forklift</c:v>
                </c:pt>
                <c:pt idx="2">
                  <c:v>Advanced Construction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35</c:v>
                </c:pt>
                <c:pt idx="1">
                  <c:v>30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4A-42CC-90F0-6198136A22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Completed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Intro to Construction</c:v>
                </c:pt>
                <c:pt idx="1">
                  <c:v>Intro to Forklift</c:v>
                </c:pt>
                <c:pt idx="2">
                  <c:v>Advanced Construction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29</c:v>
                </c:pt>
                <c:pt idx="1">
                  <c:v>29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4-4088-ADDE-BF4E412DDD2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Removed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Intro to Construction</c:v>
                </c:pt>
                <c:pt idx="1">
                  <c:v>Intro to Forklift</c:v>
                </c:pt>
                <c:pt idx="2">
                  <c:v>Advanced Construction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64-4088-ADDE-BF4E412DDD2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Released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Intro to Construction</c:v>
                </c:pt>
                <c:pt idx="1">
                  <c:v>Intro to Forklift</c:v>
                </c:pt>
                <c:pt idx="2">
                  <c:v>Advanced Construction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8-49C1-A43A-89302600B2B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597442544"/>
        <c:axId val="597441760"/>
      </c:barChart>
      <c:catAx>
        <c:axId val="5974425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441760"/>
        <c:crosses val="autoZero"/>
        <c:auto val="1"/>
        <c:lblAlgn val="ctr"/>
        <c:lblOffset val="100"/>
        <c:noMultiLvlLbl val="0"/>
      </c:catAx>
      <c:valAx>
        <c:axId val="5974417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744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5/13/2019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5/13/2019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5/13/2019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shockley@hcvsd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012" y="914400"/>
            <a:ext cx="8839201" cy="3200400"/>
          </a:xfrm>
        </p:spPr>
        <p:txBody>
          <a:bodyPr/>
          <a:lstStyle/>
          <a:p>
            <a:r>
              <a:rPr lang="en-US" dirty="0" smtClean="0"/>
              <a:t>Hunterdon County Vocational School District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343400"/>
            <a:ext cx="7391399" cy="1524000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Pre-Apprenticeship construction program</a:t>
            </a: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Edna Mahan correctional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 for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433524"/>
            <a:ext cx="2378378" cy="259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685800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5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2" y="172937"/>
            <a:ext cx="5689600" cy="4380309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12" y="2057400"/>
            <a:ext cx="6149412" cy="4686895"/>
          </a:xfrm>
          <a:prstGeom prst="rect">
            <a:avLst/>
          </a:prstGeom>
          <a:ln w="57150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121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1371600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Contact Information:</a:t>
            </a:r>
          </a:p>
          <a:p>
            <a:endParaRPr lang="en-US" sz="3200" dirty="0"/>
          </a:p>
          <a:p>
            <a:r>
              <a:rPr lang="en-US" sz="3200" dirty="0" smtClean="0"/>
              <a:t>Christina Shockley</a:t>
            </a:r>
          </a:p>
          <a:p>
            <a:r>
              <a:rPr lang="en-US" sz="3200" dirty="0" smtClean="0"/>
              <a:t>Hunterdon County Vocational School District</a:t>
            </a:r>
          </a:p>
          <a:p>
            <a:r>
              <a:rPr lang="en-US" sz="3200" dirty="0" smtClean="0"/>
              <a:t>Flemington, New Jersey  08822</a:t>
            </a:r>
          </a:p>
          <a:p>
            <a:endParaRPr lang="en-US" sz="3200" dirty="0" smtClean="0"/>
          </a:p>
          <a:p>
            <a:r>
              <a:rPr lang="en-US" sz="3200" dirty="0" smtClean="0">
                <a:hlinkClick r:id="rId2"/>
              </a:rPr>
              <a:t>cshockley@hcvsd.org</a:t>
            </a:r>
            <a:endParaRPr lang="en-US" sz="32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36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NJ Department of Labor &amp; </a:t>
            </a:r>
            <a:br>
              <a:rPr lang="en-US" dirty="0" smtClean="0"/>
            </a:br>
            <a:r>
              <a:rPr lang="en-US" dirty="0" smtClean="0"/>
              <a:t>Workforce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524000"/>
            <a:ext cx="96012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NJ Build Incarcerated Women in         Construction Grant</a:t>
            </a:r>
          </a:p>
          <a:p>
            <a:pPr marL="0" indent="0" algn="ctr">
              <a:buNone/>
            </a:pPr>
            <a:endParaRPr lang="en-US" sz="2800" dirty="0" smtClean="0"/>
          </a:p>
          <a:p>
            <a:r>
              <a:rPr lang="en-US" sz="2800" dirty="0" smtClean="0"/>
              <a:t>Promote pre-apprenticeship training in construction trades for incarcerated women at Edna Mahan Correctional Facility for Women.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Provide skills in various construction occupations along with workforce readiness.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7265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Edna Mahan Correctional Facility      for 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Women's Correctional Faculty for women 16 and older located in Clinton, New Jersey.</a:t>
            </a:r>
          </a:p>
          <a:p>
            <a:r>
              <a:rPr lang="en-US" sz="2800" dirty="0" smtClean="0"/>
              <a:t>Acting Commissioner is Marcus </a:t>
            </a:r>
            <a:r>
              <a:rPr lang="en-US" sz="2800" dirty="0"/>
              <a:t>O. </a:t>
            </a:r>
            <a:r>
              <a:rPr lang="en-US" sz="2800" dirty="0" smtClean="0"/>
              <a:t>Hicks.</a:t>
            </a:r>
          </a:p>
          <a:p>
            <a:r>
              <a:rPr lang="en-US" sz="2800" dirty="0" smtClean="0"/>
              <a:t>Holds up to 1000 </a:t>
            </a:r>
            <a:r>
              <a:rPr lang="en-US" sz="2800" dirty="0"/>
              <a:t>inmates in maximum, medium and minimum security </a:t>
            </a:r>
            <a:r>
              <a:rPr lang="en-US" sz="2800" dirty="0" smtClean="0"/>
              <a:t>sections.</a:t>
            </a:r>
          </a:p>
          <a:p>
            <a:r>
              <a:rPr lang="en-US" sz="2800" dirty="0" smtClean="0"/>
              <a:t>Participates </a:t>
            </a:r>
            <a:r>
              <a:rPr lang="en-US" sz="2800" dirty="0"/>
              <a:t>in the "Puppies Behind Bars Program" </a:t>
            </a:r>
            <a:r>
              <a:rPr lang="en-US" sz="2800" dirty="0" smtClean="0"/>
              <a:t>allowing inmates </a:t>
            </a:r>
            <a:r>
              <a:rPr lang="en-US" sz="2800" dirty="0"/>
              <a:t>to train guide </a:t>
            </a:r>
            <a:r>
              <a:rPr lang="en-US" sz="2800" dirty="0" smtClean="0"/>
              <a:t>dogs and is a registered apprenticeship program as Dog Handler.</a:t>
            </a:r>
          </a:p>
          <a:p>
            <a:r>
              <a:rPr lang="en-US" sz="2800" dirty="0" smtClean="0"/>
              <a:t>Registered apprenticeship program for Administrative Assistant.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7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381000"/>
            <a:ext cx="9601200" cy="6019800"/>
          </a:xfrm>
        </p:spPr>
        <p:txBody>
          <a:bodyPr anchor="ctr"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0000" dirty="0" smtClean="0"/>
              <a:t>Training Summary</a:t>
            </a:r>
          </a:p>
          <a:p>
            <a:pPr marL="0" indent="0" algn="ctr">
              <a:buNone/>
            </a:pPr>
            <a:endParaRPr lang="en-US" sz="7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0" dirty="0"/>
              <a:t>(2) </a:t>
            </a:r>
            <a:r>
              <a:rPr lang="en-US" sz="7000" dirty="0" smtClean="0"/>
              <a:t>100-hour </a:t>
            </a:r>
            <a:r>
              <a:rPr lang="en-US" sz="7000" dirty="0"/>
              <a:t>Intro to Construction </a:t>
            </a:r>
            <a:r>
              <a:rPr lang="en-US" sz="7000" dirty="0" smtClean="0"/>
              <a:t>&amp; OSHA-10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0" dirty="0" smtClean="0"/>
              <a:t>(3</a:t>
            </a:r>
            <a:r>
              <a:rPr lang="en-US" sz="7000" dirty="0"/>
              <a:t>) 60-hour Forklift </a:t>
            </a:r>
            <a:r>
              <a:rPr lang="en-US" sz="7000" dirty="0" smtClean="0"/>
              <a:t>&amp; </a:t>
            </a:r>
            <a:r>
              <a:rPr lang="en-US" sz="7000" dirty="0"/>
              <a:t>OSHA-30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7000" dirty="0" smtClean="0"/>
              <a:t>(2) 100-hour Advanced Construction &amp; OSHA-30 </a:t>
            </a:r>
          </a:p>
          <a:p>
            <a:pPr marL="365760" lvl="1" indent="0">
              <a:buNone/>
            </a:pPr>
            <a:r>
              <a:rPr lang="en-US" sz="5900" dirty="0"/>
              <a:t> </a:t>
            </a:r>
            <a:r>
              <a:rPr lang="en-US" sz="5900" dirty="0" smtClean="0"/>
              <a:t>       </a:t>
            </a:r>
          </a:p>
          <a:p>
            <a:pPr marL="365760" lvl="1" indent="0">
              <a:buNone/>
            </a:pPr>
            <a:r>
              <a:rPr lang="en-US" sz="5900" dirty="0"/>
              <a:t>-</a:t>
            </a:r>
            <a:r>
              <a:rPr lang="en-US" sz="7000" dirty="0" smtClean="0"/>
              <a:t>Pre &amp; Post TABE (Test of Adult Basic Education)</a:t>
            </a:r>
          </a:p>
          <a:p>
            <a:pPr marL="365760" lvl="1" indent="0">
              <a:buNone/>
            </a:pPr>
            <a:r>
              <a:rPr lang="en-US" sz="7000" dirty="0" smtClean="0"/>
              <a:t>-Pre-screening – eligible for parole within 1-2 years.</a:t>
            </a:r>
          </a:p>
          <a:p>
            <a:pPr marL="365760" lvl="1" indent="0">
              <a:buNone/>
            </a:pPr>
            <a:r>
              <a:rPr lang="en-US" sz="7000" dirty="0" smtClean="0"/>
              <a:t>-Team Building Activities.</a:t>
            </a:r>
          </a:p>
          <a:p>
            <a:pPr marL="365760" lvl="1" indent="0">
              <a:buNone/>
            </a:pPr>
            <a:r>
              <a:rPr lang="en-US" sz="7000" dirty="0" smtClean="0"/>
              <a:t>-Work Readiness.</a:t>
            </a:r>
          </a:p>
          <a:p>
            <a:pPr marL="365760" lvl="1" indent="0">
              <a:buNone/>
            </a:pPr>
            <a:r>
              <a:rPr lang="en-US" sz="7000" dirty="0" smtClean="0"/>
              <a:t>-Guest </a:t>
            </a:r>
            <a:r>
              <a:rPr lang="en-US" sz="7000" dirty="0"/>
              <a:t>Speakers (Unions, Community Advocates, and </a:t>
            </a:r>
            <a:r>
              <a:rPr lang="en-US" sz="7000" dirty="0" smtClean="0"/>
              <a:t>Employers).</a:t>
            </a:r>
            <a:endParaRPr lang="en-US" sz="5900" dirty="0" smtClean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815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2018-2019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Administration 					$38,000</a:t>
            </a:r>
          </a:p>
          <a:p>
            <a:r>
              <a:rPr lang="en-US" sz="2800" dirty="0" smtClean="0"/>
              <a:t>Instructors 						$70,000</a:t>
            </a:r>
          </a:p>
          <a:p>
            <a:r>
              <a:rPr lang="en-US" sz="2800" dirty="0" smtClean="0"/>
              <a:t>Equipment (forklift simulators)			</a:t>
            </a:r>
            <a:r>
              <a:rPr lang="en-US" sz="2800" smtClean="0"/>
              <a:t>$183,000</a:t>
            </a:r>
            <a:endParaRPr lang="en-US" sz="2800" dirty="0" smtClean="0"/>
          </a:p>
          <a:p>
            <a:r>
              <a:rPr lang="en-US" sz="2800" dirty="0" smtClean="0"/>
              <a:t>Instructional Supplies				$5,800</a:t>
            </a:r>
          </a:p>
          <a:p>
            <a:r>
              <a:rPr lang="en-US" sz="2800" dirty="0" smtClean="0"/>
              <a:t>Tools for participants				$2,000</a:t>
            </a:r>
          </a:p>
          <a:p>
            <a:r>
              <a:rPr lang="en-US" sz="2800" dirty="0" smtClean="0"/>
              <a:t>Training Books						$1,200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6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457200"/>
            <a:ext cx="9601200" cy="838200"/>
          </a:xfrm>
        </p:spPr>
        <p:txBody>
          <a:bodyPr/>
          <a:lstStyle/>
          <a:p>
            <a:r>
              <a:rPr lang="en-US" dirty="0" smtClean="0"/>
              <a:t>Challenges: 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4" y="1524000"/>
            <a:ext cx="9601200" cy="49530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000" dirty="0" smtClean="0"/>
              <a:t>Everything has </a:t>
            </a:r>
            <a:r>
              <a:rPr lang="en-US" sz="7000" dirty="0"/>
              <a:t>to be cleared by </a:t>
            </a:r>
            <a:r>
              <a:rPr lang="en-US" sz="7000" dirty="0" smtClean="0"/>
              <a:t>security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6000" dirty="0"/>
          </a:p>
          <a:p>
            <a:pPr>
              <a:lnSpc>
                <a:spcPct val="100000"/>
              </a:lnSpc>
            </a:pPr>
            <a:r>
              <a:rPr lang="en-US" sz="7000" dirty="0" smtClean="0"/>
              <a:t>Clearance </a:t>
            </a:r>
            <a:r>
              <a:rPr lang="en-US" sz="7000" dirty="0"/>
              <a:t>to come and go </a:t>
            </a:r>
            <a:r>
              <a:rPr lang="en-US" sz="7000" dirty="0" smtClean="0"/>
              <a:t>at facility can be difficult, including restrictions on colors of clothing.</a:t>
            </a:r>
          </a:p>
          <a:p>
            <a:pPr>
              <a:lnSpc>
                <a:spcPct val="100000"/>
              </a:lnSpc>
            </a:pPr>
            <a:r>
              <a:rPr lang="en-US" sz="7000" dirty="0" smtClean="0"/>
              <a:t>Establish classroom rules.</a:t>
            </a:r>
          </a:p>
          <a:p>
            <a:pPr>
              <a:lnSpc>
                <a:spcPct val="100000"/>
              </a:lnSpc>
            </a:pPr>
            <a:r>
              <a:rPr lang="en-US" sz="7000" dirty="0" smtClean="0"/>
              <a:t>Security officer and body scanner placed outside classroom.</a:t>
            </a:r>
          </a:p>
          <a:p>
            <a:pPr>
              <a:lnSpc>
                <a:spcPct val="100000"/>
              </a:lnSpc>
            </a:pPr>
            <a:r>
              <a:rPr lang="en-US" sz="7000" dirty="0" smtClean="0"/>
              <a:t>Security camera inside </a:t>
            </a:r>
            <a:r>
              <a:rPr lang="en-US" sz="7000" dirty="0"/>
              <a:t>classroom. </a:t>
            </a:r>
            <a:endParaRPr lang="en-US" sz="7000" dirty="0" smtClean="0"/>
          </a:p>
          <a:p>
            <a:pPr>
              <a:lnSpc>
                <a:spcPct val="100000"/>
              </a:lnSpc>
            </a:pPr>
            <a:r>
              <a:rPr lang="en-US" sz="7000" dirty="0" smtClean="0"/>
              <a:t>Develop good working relationship with security officers.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56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Challenges:  Tools &amp;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1981200"/>
            <a:ext cx="9601200" cy="43434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1200" dirty="0"/>
              <a:t>Everything that comes in has to come back </a:t>
            </a:r>
            <a:r>
              <a:rPr lang="en-US" sz="11200" dirty="0" smtClean="0"/>
              <a:t>out</a:t>
            </a:r>
            <a:r>
              <a:rPr lang="en-US" sz="11200" dirty="0"/>
              <a:t/>
            </a:r>
            <a:br>
              <a:rPr lang="en-US" sz="11200" dirty="0"/>
            </a:br>
            <a:endParaRPr lang="en-US" sz="11200" dirty="0" smtClean="0"/>
          </a:p>
          <a:p>
            <a:pPr>
              <a:lnSpc>
                <a:spcPct val="100000"/>
              </a:lnSpc>
            </a:pPr>
            <a:r>
              <a:rPr lang="en-US" sz="11200" dirty="0" smtClean="0"/>
              <a:t>Allow sufficient time for DOC approval of materials and supplies before bringing to facility.</a:t>
            </a:r>
          </a:p>
          <a:p>
            <a:pPr>
              <a:lnSpc>
                <a:spcPct val="120000"/>
              </a:lnSpc>
            </a:pPr>
            <a:r>
              <a:rPr lang="en-US" sz="11200" dirty="0" smtClean="0"/>
              <a:t>Have adequate and secure storage for tools &amp; supplies.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lnSpc>
                <a:spcPct val="120000"/>
              </a:lnSpc>
            </a:pPr>
            <a:r>
              <a:rPr lang="en-US" sz="11200" dirty="0" smtClean="0"/>
              <a:t>15% of time spent checking out/in of tools and </a:t>
            </a:r>
            <a:r>
              <a:rPr lang="en-US" dirty="0" smtClean="0"/>
              <a:t> </a:t>
            </a:r>
            <a:r>
              <a:rPr lang="en-US" sz="11200" dirty="0" smtClean="0"/>
              <a:t>supplies.</a:t>
            </a:r>
          </a:p>
          <a:p>
            <a:pPr>
              <a:lnSpc>
                <a:spcPct val="120000"/>
              </a:lnSpc>
            </a:pPr>
            <a:r>
              <a:rPr lang="en-US" sz="11200" dirty="0" smtClean="0"/>
              <a:t>No technology access.  Training materials on flash drive.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1200" dirty="0"/>
              <a:t>	</a:t>
            </a:r>
            <a:endParaRPr lang="en-US" sz="80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/>
          </a:p>
          <a:p>
            <a:pPr marL="0" indent="0">
              <a:lnSpc>
                <a:spcPct val="10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608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2" y="762000"/>
            <a:ext cx="9524999" cy="5105400"/>
          </a:xfrm>
        </p:spPr>
        <p:txBody>
          <a:bodyPr>
            <a:normAutofit/>
          </a:bodyPr>
          <a:lstStyle/>
          <a:p>
            <a:r>
              <a:rPr lang="en-US" sz="4000" cap="none" spc="0" dirty="0" smtClean="0">
                <a:solidFill>
                  <a:prstClr val="white"/>
                </a:solidFill>
                <a:ea typeface="+mj-ea"/>
                <a:cs typeface="+mj-cs"/>
              </a:rPr>
              <a:t>Instructor Characteristics:</a:t>
            </a:r>
          </a:p>
          <a:p>
            <a:endParaRPr lang="en-US" sz="2400" cap="none" spc="0" dirty="0" smtClean="0">
              <a:solidFill>
                <a:prstClr val="white"/>
              </a:solidFill>
              <a:ea typeface="+mj-ea"/>
              <a:cs typeface="+mj-cs"/>
            </a:endParaRPr>
          </a:p>
          <a:p>
            <a:pPr marL="228600" lvl="0" indent="-228600">
              <a:lnSpc>
                <a:spcPct val="10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800" cap="none" spc="0" dirty="0" smtClean="0">
                <a:solidFill>
                  <a:prstClr val="white"/>
                </a:solidFill>
              </a:rPr>
              <a:t>Flexibility:  Prisons are places of routine disruption.</a:t>
            </a:r>
          </a:p>
          <a:p>
            <a:pPr marL="228600" lvl="0" indent="-228600">
              <a:lnSpc>
                <a:spcPct val="10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800" cap="none" spc="0" dirty="0" smtClean="0">
                <a:solidFill>
                  <a:prstClr val="white"/>
                </a:solidFill>
              </a:rPr>
              <a:t>Boundaries:  </a:t>
            </a:r>
            <a:r>
              <a:rPr lang="en-US" sz="2800" cap="none" spc="0" dirty="0" smtClean="0">
                <a:solidFill>
                  <a:prstClr val="white"/>
                </a:solidFill>
                <a:ea typeface="+mj-ea"/>
                <a:cs typeface="+mj-cs"/>
              </a:rPr>
              <a:t>Develop </a:t>
            </a:r>
            <a:r>
              <a:rPr lang="en-US" sz="2800" cap="none" spc="0" dirty="0">
                <a:solidFill>
                  <a:prstClr val="white"/>
                </a:solidFill>
                <a:ea typeface="+mj-ea"/>
                <a:cs typeface="+mj-cs"/>
              </a:rPr>
              <a:t>a rapport, but it stays within the </a:t>
            </a:r>
            <a:r>
              <a:rPr lang="en-US" sz="2800" cap="none" spc="0" dirty="0" smtClean="0">
                <a:solidFill>
                  <a:prstClr val="white"/>
                </a:solidFill>
                <a:ea typeface="+mj-ea"/>
                <a:cs typeface="+mj-cs"/>
              </a:rPr>
              <a:t>curriculum, never personal.</a:t>
            </a:r>
          </a:p>
          <a:p>
            <a:pPr marL="228600" lvl="0" indent="-228600">
              <a:lnSpc>
                <a:spcPct val="10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800" cap="none" spc="0" dirty="0" smtClean="0">
                <a:solidFill>
                  <a:prstClr val="white"/>
                </a:solidFill>
              </a:rPr>
              <a:t>Good sense of humor.</a:t>
            </a:r>
          </a:p>
          <a:p>
            <a:pPr marL="228600" lvl="0" indent="-228600">
              <a:lnSpc>
                <a:spcPct val="100000"/>
              </a:lnSpc>
              <a:spcBef>
                <a:spcPts val="1600"/>
              </a:spcBef>
              <a:buFont typeface="Arial" pitchFamily="34" charset="0"/>
              <a:buChar char="•"/>
            </a:pPr>
            <a:r>
              <a:rPr lang="en-US" sz="2800" cap="none" spc="0" dirty="0" smtClean="0">
                <a:solidFill>
                  <a:prstClr val="white"/>
                </a:solidFill>
              </a:rPr>
              <a:t>Motivational:  Ability to keep </a:t>
            </a:r>
            <a:r>
              <a:rPr lang="en-US" sz="2800" cap="none" spc="0" dirty="0" smtClean="0">
                <a:solidFill>
                  <a:prstClr val="white"/>
                </a:solidFill>
                <a:ea typeface="+mj-ea"/>
                <a:cs typeface="+mj-cs"/>
              </a:rPr>
              <a:t>participants interested </a:t>
            </a:r>
            <a:r>
              <a:rPr lang="en-US" sz="2800" cap="none" spc="0" dirty="0">
                <a:solidFill>
                  <a:prstClr val="white"/>
                </a:solidFill>
                <a:ea typeface="+mj-ea"/>
                <a:cs typeface="+mj-cs"/>
              </a:rPr>
              <a:t>in </a:t>
            </a:r>
            <a:r>
              <a:rPr lang="en-US" sz="2800" cap="none" spc="0" dirty="0" smtClean="0">
                <a:solidFill>
                  <a:prstClr val="white"/>
                </a:solidFill>
                <a:ea typeface="+mj-ea"/>
                <a:cs typeface="+mj-cs"/>
              </a:rPr>
              <a:t>the program.</a:t>
            </a:r>
            <a:endParaRPr lang="en-US" sz="4000" cap="none" spc="0" dirty="0">
              <a:solidFill>
                <a:prstClr val="white"/>
              </a:solidFill>
              <a:ea typeface="+mj-ea"/>
              <a:cs typeface="+mj-cs"/>
            </a:endParaRPr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2018-2019 Performance</a:t>
            </a:r>
            <a:endParaRPr lang="en-US" dirty="0"/>
          </a:p>
        </p:txBody>
      </p:sp>
      <p:graphicFrame>
        <p:nvGraphicFramePr>
          <p:cNvPr id="7" name="Content Placeholder 6" descr="100% Stacked column chart showing the values of 3 series for 4 categories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537317"/>
              </p:ext>
            </p:extLst>
          </p:nvPr>
        </p:nvGraphicFramePr>
        <p:xfrm>
          <a:off x="1293813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0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636</TotalTime>
  <Words>288</Words>
  <Application>Microsoft Office PowerPoint</Application>
  <PresentationFormat>Custom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</vt:lpstr>
      <vt:lpstr>Times New Roman</vt:lpstr>
      <vt:lpstr>Woodgrain 16x9</vt:lpstr>
      <vt:lpstr>Hunterdon County Vocational School District</vt:lpstr>
      <vt:lpstr>NJ Department of Labor &amp;  Workforce Development</vt:lpstr>
      <vt:lpstr>Edna Mahan Correctional Facility      for Women</vt:lpstr>
      <vt:lpstr>PowerPoint Presentation</vt:lpstr>
      <vt:lpstr>2018-2019 Cost</vt:lpstr>
      <vt:lpstr>Challenges:  Security</vt:lpstr>
      <vt:lpstr>Challenges:  Tools &amp; Supplies</vt:lpstr>
      <vt:lpstr>PowerPoint Presentation</vt:lpstr>
      <vt:lpstr>2018-2019 Performance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Hunterdon County Vocational School District</dc:title>
  <dc:creator>Christina Shockley</dc:creator>
  <cp:lastModifiedBy>Reynolds, Tricia - ETA</cp:lastModifiedBy>
  <cp:revision>69</cp:revision>
  <cp:lastPrinted>2019-04-25T00:06:28Z</cp:lastPrinted>
  <dcterms:created xsi:type="dcterms:W3CDTF">2019-04-16T17:11:11Z</dcterms:created>
  <dcterms:modified xsi:type="dcterms:W3CDTF">2019-05-13T17:23:00Z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