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4" r:id="rId2"/>
    <p:sldId id="275" r:id="rId3"/>
    <p:sldId id="276" r:id="rId4"/>
    <p:sldId id="277" r:id="rId5"/>
    <p:sldId id="278" r:id="rId6"/>
    <p:sldId id="279" r:id="rId7"/>
    <p:sldId id="265" r:id="rId8"/>
    <p:sldId id="266" r:id="rId9"/>
    <p:sldId id="267" r:id="rId10"/>
    <p:sldId id="272" r:id="rId11"/>
    <p:sldId id="269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90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1e00ac4d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1e00ac4d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Maine Department of Corrections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b="1" dirty="0"/>
              <a:t>Correctional Facilities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b="1" dirty="0"/>
              <a:t>     Maine State Prison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b="1" dirty="0"/>
              <a:t>     Bolduc Correctional Facility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b="1" dirty="0"/>
              <a:t>     Maine Correctional Center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b="1" dirty="0"/>
              <a:t>     Mountain View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b="1" dirty="0"/>
              <a:t>     Down East Correctional Facility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b="1" dirty="0"/>
              <a:t>     Long Creek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b="1" dirty="0"/>
              <a:t>     Woman’s Reentry Center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/>
              <a:t>   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sz="1600" b="1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37C907-1001-4496-B46F-84C81F10EA5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DD2CD-BE9E-42FF-B139-371554988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06" y="1503217"/>
            <a:ext cx="2498688" cy="27224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E471-A4D9-46BB-8016-EC5A4D10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Master Farmer Mark McBrine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96CE9-48FC-47F3-A185-790B409A5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A7531-78AD-4701-A34B-2681384A4D3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6C687A-9BF0-4443-96D0-AD22E64FA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9" y="1266175"/>
            <a:ext cx="3941618" cy="3241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F22BA-3302-4A44-A713-3F871277B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713" y="1266176"/>
            <a:ext cx="3879273" cy="31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8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E072-F95D-4C5D-BA11-2EC44619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Master Bee Keeper Walter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Keisow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D116E-A13E-4A0D-AAB2-563CF9293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Partnered With Volunteer Master Bee Keeper</a:t>
            </a:r>
          </a:p>
          <a:p>
            <a:pPr marL="139700" indent="0">
              <a:buNone/>
            </a:pPr>
            <a:r>
              <a:rPr lang="en-US" dirty="0"/>
              <a:t>For Five Bee-Keeping Courses.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Certified Forty-Five Inmates in Bee-Keeping.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Inmates Built Three Hives in the Wood Shop and in 2018, produced One Hundred Sixty pounds of Honey on the Prison Grounds.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A3F47-3AA3-45B7-8862-8C7ADFA86A1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24700-2FC2-49B2-A575-5AC461D7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66175"/>
            <a:ext cx="4358664" cy="30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9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E445-CAF5-4728-804D-15922450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MDOC Apprenticeship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2FDCF-0E86-43C3-8059-4215F5450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25"/>
            <a:ext cx="3999900" cy="341645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Program Goals</a:t>
            </a:r>
          </a:p>
          <a:p>
            <a:pPr marL="139700" indent="0">
              <a:buNone/>
            </a:pPr>
            <a:r>
              <a:rPr lang="en-US" sz="2400" dirty="0"/>
              <a:t>       </a:t>
            </a:r>
          </a:p>
          <a:p>
            <a:pPr marL="13970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1. Provide Marketable Skills to Offenders</a:t>
            </a:r>
          </a:p>
          <a:p>
            <a:endParaRPr lang="en-US" sz="1200" dirty="0"/>
          </a:p>
          <a:p>
            <a:pPr marL="13970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2. Leverage Regional Industry Stakeholders</a:t>
            </a:r>
          </a:p>
          <a:p>
            <a:pPr marL="13970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3. Form Lasting Stakeholder Partnerships</a:t>
            </a:r>
          </a:p>
          <a:p>
            <a:pPr marL="13970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4. Provide Skilled Work Force for the State</a:t>
            </a:r>
          </a:p>
          <a:p>
            <a:pPr marL="13970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5. Enhance Transition Success </a:t>
            </a:r>
          </a:p>
          <a:p>
            <a:pPr marL="13970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139700" indent="0">
              <a:buNone/>
            </a:pPr>
            <a:r>
              <a:rPr lang="en-US" sz="1200" dirty="0">
                <a:solidFill>
                  <a:srgbClr val="002060"/>
                </a:solidFill>
              </a:rPr>
              <a:t>6. Purpose Driven Incarceration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3A29C-5662-42F9-BD69-C4EE5CA9EB1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74167-8C06-4847-9DB1-A0A0CF0F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091" y="1266175"/>
            <a:ext cx="4754209" cy="34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5BAE-21EE-4A37-8D39-28FB80F9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Service K-9 Trainer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657A4-2F49-4B4F-84A8-A4108E86F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Partnered with America’s Vet Dogs</a:t>
            </a: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Seven Primary and Secondary Handlers</a:t>
            </a: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Located in the MSP Veterans Pod</a:t>
            </a: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Fourteen Months of Intensive Training</a:t>
            </a:r>
          </a:p>
          <a:p>
            <a:pPr marL="13970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2,000 Apprenticeship Hours  </a:t>
            </a: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K-9s Trained to Service as Veteran Service Dogs</a:t>
            </a: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D9D8A-7FCE-4004-BA8A-546B85B770C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709559" y="2863485"/>
            <a:ext cx="1274340" cy="228001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america's vetdogs">
            <a:extLst>
              <a:ext uri="{FF2B5EF4-FFF2-40B4-BE49-F238E27FC236}">
                <a16:creationId xmlns:a16="http://schemas.microsoft.com/office/drawing/2014/main" id="{96A6DDDF-8B56-4904-B442-B14355D0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26" y="1266175"/>
            <a:ext cx="4892374" cy="333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4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6391-D5F5-44B5-BA95-5D7F29B9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Hospitality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40C8B-3E3A-4D94-9A28-7DB170E03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740" y="1546512"/>
            <a:ext cx="3550860" cy="3302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ACACE-D728-46D4-B464-AB2750BB022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400" y="1421659"/>
            <a:ext cx="3999900" cy="3302700"/>
          </a:xfrm>
        </p:spPr>
        <p:txBody>
          <a:bodyPr/>
          <a:lstStyle/>
          <a:p>
            <a:pPr marL="13970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Offered at the MVCF and SMWRC</a:t>
            </a: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Response to Significant Hospitality Opportunity and Industry Need</a:t>
            </a: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Two Certified Chef Instructors</a:t>
            </a: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Serve Safe Certifications</a:t>
            </a: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Apprenticeship Through Hospitality Maine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2" descr="Image result for culinary arts  program">
            <a:extLst>
              <a:ext uri="{FF2B5EF4-FFF2-40B4-BE49-F238E27FC236}">
                <a16:creationId xmlns:a16="http://schemas.microsoft.com/office/drawing/2014/main" id="{8E9627FF-9AF6-43AC-83FF-09D96371E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1" y="1421659"/>
            <a:ext cx="3550860" cy="342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0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37F9-57D9-487F-9F19-E5876E2C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Carpentry Apprenticeship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D42C1-47CE-4C57-8BAA-8E063EFFF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   Offered at Mountain View Correctional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   NCCER Certification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   Certified on Tools, Power Equipment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   Practical Skills in the Community, Facility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   Benefits Offender and Non Profits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94CE1-F080-4587-85A5-8FFFFE764D5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61336" y="2079201"/>
            <a:ext cx="1970963" cy="21207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carpentry inmate program">
            <a:extLst>
              <a:ext uri="{FF2B5EF4-FFF2-40B4-BE49-F238E27FC236}">
                <a16:creationId xmlns:a16="http://schemas.microsoft.com/office/drawing/2014/main" id="{9061696D-C565-4C13-A17D-2E0DC0AFD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19" y="1266176"/>
            <a:ext cx="3815794" cy="33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5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ED61-E16F-42E3-B959-E2F75DF0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Certified Wood Harvester Program</a:t>
            </a:r>
            <a:br>
              <a:rPr lang="en-US" b="0" dirty="0">
                <a:solidFill>
                  <a:schemeClr val="bg2">
                    <a:lumMod val="50000"/>
                  </a:schemeClr>
                </a:solidFill>
              </a:rPr>
            </a:b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B5CCB-BE96-4761-BE5C-B8DA837D7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Partnership with the Professional Wood Harvesters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Learn Heavy Equipment Operations, Chain Saw Safety, Forrest Management, Business, Legal Aspects of Timber Harvesting.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Manage 7,000 Acres of State Land in Cooperation with the Department of Inland Fisheries. 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Harvest 1,000 Cords of Wood for Facility Heat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2ACE5-1AB3-4CC9-8385-4208172D940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134686" y="1168789"/>
            <a:ext cx="3933648" cy="42414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chainsaw operation training">
            <a:extLst>
              <a:ext uri="{FF2B5EF4-FFF2-40B4-BE49-F238E27FC236}">
                <a16:creationId xmlns:a16="http://schemas.microsoft.com/office/drawing/2014/main" id="{FF61BB70-2AFA-40B7-BA3B-1B977DEC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6175"/>
            <a:ext cx="4496272" cy="33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9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7CA5-9639-482F-BAE0-351564F5E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Sustainable Agriculture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CFECD-07F5-4692-8063-04071CD2AE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Program Goals</a:t>
            </a:r>
          </a:p>
          <a:p>
            <a:pPr marL="139700" indent="0">
              <a:buNone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●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Teach Sustainable Agricultural Practices   to Inmates.</a:t>
            </a:r>
          </a:p>
          <a:p>
            <a:pPr marL="139700" indent="0">
              <a:buNone/>
            </a:pPr>
            <a:endParaRPr lang="en-US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● Provide Low Cost Vegetables to Offenders.</a:t>
            </a:r>
          </a:p>
          <a:p>
            <a:pPr marL="139700" indent="0">
              <a:buNone/>
            </a:pPr>
            <a:endParaRPr lang="en-US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● Change the Prison Culture Through Self-Esteem Building in the Self-Raised Food.</a:t>
            </a:r>
          </a:p>
          <a:p>
            <a:pPr marL="139700" indent="0">
              <a:buNone/>
            </a:pPr>
            <a:endParaRPr lang="en-US" b="1" i="1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● Mentorships Through Community Partnerships.</a:t>
            </a:r>
          </a:p>
          <a:p>
            <a:pPr marL="139700" indent="0">
              <a:buNone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19AAC-CB06-4FCF-9049-995DACCAB5A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group of people in a field&#10;&#10;Description automatically generated">
            <a:extLst>
              <a:ext uri="{FF2B5EF4-FFF2-40B4-BE49-F238E27FC236}">
                <a16:creationId xmlns:a16="http://schemas.microsoft.com/office/drawing/2014/main" id="{38656AEC-E82B-4F15-A734-8433BDFCA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400" y="1266175"/>
            <a:ext cx="3999900" cy="33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5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25F5-4A67-48D9-BA6F-E0BFD88C7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Building 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B16D4-D129-42E7-A11D-DD13DB13A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AC563-2807-4841-A127-4F37536B9CB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University of Maine, Cooperative Extension</a:t>
            </a:r>
          </a:p>
          <a:p>
            <a:pPr marL="139700" indent="0">
              <a:buNone/>
            </a:pP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Provided Weekly Crop Evaluation and   Guidance. </a:t>
            </a:r>
          </a:p>
          <a:p>
            <a:pPr marL="139700" indent="0">
              <a:buNone/>
            </a:pP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Master Gardener Program, Twenty-Five Inmates Certified in the 40 Hour Program.</a:t>
            </a:r>
          </a:p>
          <a:p>
            <a:pPr marL="139700" indent="0">
              <a:buNone/>
            </a:pP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Inmates Learned Topics including; Soils, Composting,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</a:rPr>
              <a:t>Botany,Vegetables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, Pest Control, Crop Rotation and Green House Operations. </a:t>
            </a:r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92182822-3C1C-4031-9B34-7E6DE75DD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01" y="1392072"/>
            <a:ext cx="3783299" cy="29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08BB-5D63-4301-8EB8-478C4CAA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Maine Compost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ACF78-5189-460D-9CEC-B0CE0BE4D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Certified Twelve Inmates as Compost School Graduates.</a:t>
            </a: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Three-Day Course in Basics of Composting.</a:t>
            </a:r>
          </a:p>
          <a:p>
            <a:pPr marL="13970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2018, Inmates Composted 600,000 Pounds of Organics at the Maine State Prison. Saving $100,000 in Waste Removal. Compost was Rotated into the Gardens.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B2746-8BFA-439B-8E3E-BC739B0E8BB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group of people on a rock&#10;&#10;Description automatically generated">
            <a:extLst>
              <a:ext uri="{FF2B5EF4-FFF2-40B4-BE49-F238E27FC236}">
                <a16:creationId xmlns:a16="http://schemas.microsoft.com/office/drawing/2014/main" id="{810824BD-9DD5-4C7C-A2EA-CC3F86581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272" y="1385248"/>
            <a:ext cx="3670155" cy="27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57746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27347</TotalTime>
  <Words>414</Words>
  <Application>Microsoft Office PowerPoint</Application>
  <PresentationFormat>On-screen Show (16:9)</PresentationFormat>
  <Paragraphs>102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Open Sans</vt:lpstr>
      <vt:lpstr>PT Sans Narrow</vt:lpstr>
      <vt:lpstr>Tropic</vt:lpstr>
      <vt:lpstr>Maine Department of Corrections</vt:lpstr>
      <vt:lpstr>MDOC Apprenticeship Program</vt:lpstr>
      <vt:lpstr> Service K-9 Trainer</vt:lpstr>
      <vt:lpstr>Hospitality Program</vt:lpstr>
      <vt:lpstr>Carpentry Apprenticeship Program</vt:lpstr>
      <vt:lpstr>Certified Wood Harvester Program </vt:lpstr>
      <vt:lpstr>Sustainable Agriculture Program</vt:lpstr>
      <vt:lpstr>Building Partnerships</vt:lpstr>
      <vt:lpstr>Maine Compost School</vt:lpstr>
      <vt:lpstr>Master Farmer Mark McBrine</vt:lpstr>
      <vt:lpstr>Master Bee Keeper Walter Keisow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Gardens, Greenhouses, Gleaning, &amp; More in Maine Correctional Facilities</dc:title>
  <dc:creator>Liberty, Randall</dc:creator>
  <cp:lastModifiedBy>Reynolds, Tricia - ETA</cp:lastModifiedBy>
  <cp:revision>21</cp:revision>
  <dcterms:modified xsi:type="dcterms:W3CDTF">2019-05-14T18:06:00Z</dcterms:modified>
</cp:coreProperties>
</file>