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  <p:sldMasterId id="2147483695" r:id="rId2"/>
    <p:sldMasterId id="2147483680" r:id="rId3"/>
    <p:sldMasterId id="2147483660" r:id="rId4"/>
  </p:sldMasterIdLst>
  <p:notesMasterIdLst>
    <p:notesMasterId r:id="rId17"/>
  </p:notesMasterIdLst>
  <p:handoutMasterIdLst>
    <p:handoutMasterId r:id="rId18"/>
  </p:handoutMasterIdLst>
  <p:sldIdLst>
    <p:sldId id="281" r:id="rId5"/>
    <p:sldId id="290" r:id="rId6"/>
    <p:sldId id="297" r:id="rId7"/>
    <p:sldId id="300" r:id="rId8"/>
    <p:sldId id="301" r:id="rId9"/>
    <p:sldId id="302" r:id="rId10"/>
    <p:sldId id="298" r:id="rId11"/>
    <p:sldId id="299" r:id="rId12"/>
    <p:sldId id="304" r:id="rId13"/>
    <p:sldId id="306" r:id="rId14"/>
    <p:sldId id="307" r:id="rId15"/>
    <p:sldId id="308" r:id="rId16"/>
  </p:sldIdLst>
  <p:sldSz cx="12192000" cy="6858000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15B"/>
    <a:srgbClr val="22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4"/>
    <p:restoredTop sz="94672"/>
  </p:normalViewPr>
  <p:slideViewPr>
    <p:cSldViewPr snapToGrid="0" snapToObjects="1">
      <p:cViewPr varScale="1">
        <p:scale>
          <a:sx n="106" d="100"/>
          <a:sy n="106" d="100"/>
        </p:scale>
        <p:origin x="114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5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3BDEF8-7064-4D9C-A1B7-E3118F2372E7}" type="datetimeFigureOut">
              <a:rPr lang="en-US"/>
              <a:pPr>
                <a:defRPr/>
              </a:pPr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1FEC7A-63E8-4FBF-BDCD-8F2CE08CD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7C67A1-DCAC-4605-A39A-618B22656C63}" type="datetimeFigureOut">
              <a:rPr lang="en-US"/>
              <a:pPr>
                <a:defRPr/>
              </a:pPr>
              <a:t>5/16/2022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905FB4-C686-4821-8401-C669D3CAF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44563" y="4017963"/>
            <a:ext cx="1124743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04154"/>
            <a:ext cx="9829800" cy="225651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46889"/>
            <a:ext cx="9829800" cy="185623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949350"/>
            <a:ext cx="9829800" cy="423719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12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4940"/>
            <a:ext cx="10515600" cy="32774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1505-6CC7-4C4C-8A18-73ADFCA5E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0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E779-353C-4D13-9797-745E43C08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8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41375" y="2193925"/>
            <a:ext cx="393223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9152"/>
            <a:ext cx="3932237" cy="350579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20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00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D0F6-7395-419E-BDD3-8E3A67789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1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41375" y="2193925"/>
            <a:ext cx="384492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9152"/>
            <a:ext cx="3931920" cy="3502152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20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00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4021-D4D3-435F-B944-1DC3072E7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3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4940"/>
            <a:ext cx="10515600" cy="32774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2339A-93C8-4D92-BE2E-C4977001C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3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44563" y="4017963"/>
            <a:ext cx="1124743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04154"/>
            <a:ext cx="9829800" cy="225651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46889"/>
            <a:ext cx="9829800" cy="185623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949350"/>
            <a:ext cx="9829800" cy="423719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77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8195"/>
            <a:ext cx="10515600" cy="4168775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AFAD-E968-4080-9D91-69F3C6257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6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971303"/>
            <a:ext cx="10515600" cy="3835771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F560-CCB6-4AD3-9D41-6412D905B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0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(3 Presenter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41248" y="4940985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44296" y="2026165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01601" y="4940985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404649" y="2026165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968049" y="4944761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971097" y="2029941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5C00-FACE-4CD4-A92C-45AC04C2D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8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(2 Presenter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84477" y="4944761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87525" y="2029941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05152" y="4944761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208200" y="2029941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61D3-1383-4B77-AFB1-1803E8ED7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8195"/>
            <a:ext cx="10515600" cy="4168775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7D31-39F2-493E-809B-944FDDBA0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92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(2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67511"/>
            <a:ext cx="10515600" cy="886968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971303"/>
            <a:ext cx="10515600" cy="3835771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6B266-29CD-418C-92AA-147ACC09C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1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44563" y="3768725"/>
            <a:ext cx="1124743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50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52470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66C0-4C55-4DE3-8729-C79E2156D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28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14400" y="1692275"/>
            <a:ext cx="1127442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511"/>
            <a:ext cx="10515600" cy="886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5FA7-5C7D-4B2A-90F2-CE6A78876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4400" y="1692275"/>
            <a:ext cx="1127442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67511"/>
            <a:ext cx="10515600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1"/>
            <a:ext cx="5157787" cy="67627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28801"/>
            <a:ext cx="5183188" cy="676274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77B56-FB79-47E3-9B8E-A044140FA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82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3565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883756" y="1006867"/>
            <a:ext cx="4470044" cy="4705563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0" i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7C6D-7548-453C-9E5C-E25BF2FC4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1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4940"/>
            <a:ext cx="10515600" cy="32774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0A3C-0B9D-4C26-ACD4-22A3726E2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CFE5-ADA7-4688-8D68-2B4779CFC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15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41375" y="2193925"/>
            <a:ext cx="393223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9152"/>
            <a:ext cx="3932237" cy="350579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20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00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6D94-D5CC-4D93-B09B-3B7C1B688D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09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41375" y="2193925"/>
            <a:ext cx="384492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9152"/>
            <a:ext cx="3931920" cy="3502152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20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00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6622-A9C5-4DEE-8B47-1ADC5E63D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43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4940"/>
            <a:ext cx="10515600" cy="32774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F11B-7F0F-429C-B1E9-27A4CCD5C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2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971303"/>
            <a:ext cx="10515600" cy="3835771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1E0C-E116-4569-A9F9-D9806964A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324865" y="6269038"/>
            <a:ext cx="90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© 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0657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41388" y="3154363"/>
            <a:ext cx="1124743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03389"/>
            <a:ext cx="9829800" cy="177130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35526"/>
            <a:ext cx="9829800" cy="1852332"/>
          </a:xfrm>
        </p:spPr>
        <p:txBody>
          <a:bodyPr numCol="2" spcCol="2286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698643"/>
            <a:ext cx="9829800" cy="423719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71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44563" y="4017963"/>
            <a:ext cx="1124743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04154"/>
            <a:ext cx="9829800" cy="225651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46889"/>
            <a:ext cx="9829800" cy="185623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949350"/>
            <a:ext cx="9829800" cy="423719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140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8195"/>
            <a:ext cx="10515600" cy="4168775"/>
          </a:xfr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18E9-8DD8-4751-9009-18F2AD711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78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971303"/>
            <a:ext cx="10515600" cy="3835771"/>
          </a:xfr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baseline="0"/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baseline="0"/>
            </a:lvl3pPr>
            <a:lvl4pPr marL="16002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baseline="0"/>
            </a:lvl4pPr>
            <a:lvl5pPr marL="20574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4E2F-1AB4-4C60-8D3D-9A9B6EF85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0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(3 Presen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41248" y="4940985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44296" y="2026165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01601" y="4940985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404649" y="2026165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968049" y="4944761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971097" y="2029941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26F9-6FEC-45D6-8848-CD7F9A701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46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(2 Presen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656"/>
            <a:ext cx="10515600" cy="88469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44649" y="4937209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847697" y="2022389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11097" y="4940985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414145" y="2026165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7B10-69D8-4FD3-A6DC-00CEC9C97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46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(2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67511"/>
            <a:ext cx="10515600" cy="886968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971303"/>
            <a:ext cx="10515600" cy="3835771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baseline="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baseline="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baseline="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88D4-2D4B-4AF8-90D1-C64620D99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14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44563" y="3768725"/>
            <a:ext cx="1124743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50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52470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9908-64E6-4E1F-A2DF-C91211D6F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45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14400" y="1692275"/>
            <a:ext cx="112744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511"/>
            <a:ext cx="10515600" cy="886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B9EE-DBF0-42E0-B141-BD3921418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08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4400" y="1692275"/>
            <a:ext cx="112744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67511"/>
            <a:ext cx="10515600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1"/>
            <a:ext cx="5157787" cy="67627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28801"/>
            <a:ext cx="5183188" cy="676274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230C-DC21-46FC-8D9F-7122EE3F5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8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(3 Presen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67511"/>
            <a:ext cx="10515600" cy="88696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41248" y="4940985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44296" y="2026165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01601" y="4940985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404649" y="2026165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968049" y="4944761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971097" y="2029941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ADFF-E532-474E-BBA7-1401E7874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54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35650" cy="6858000"/>
          </a:xfrm>
        </p:spPr>
        <p:txBody>
          <a:bodyPr rtlCol="0">
            <a:normAutofit/>
          </a:bodyPr>
          <a:lstStyle>
            <a:lvl1pPr>
              <a:buClr>
                <a:schemeClr val="accent3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883756" y="1006867"/>
            <a:ext cx="4470044" cy="4705563"/>
          </a:xfrm>
        </p:spPr>
        <p:txBody>
          <a:bodyPr anchor="ctr">
            <a:normAutofit/>
          </a:bodyPr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3600" b="0" i="1" baseline="0">
                <a:solidFill>
                  <a:schemeClr val="accent1"/>
                </a:solidFill>
              </a:defRPr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3C45-DFA9-493D-9D64-F45769514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29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4940"/>
            <a:ext cx="10515600" cy="32774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BAA3-AF46-405A-BB5C-2BE5840BF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4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2953E-3BEE-4A07-840E-5C020DDF0F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54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41375" y="2193925"/>
            <a:ext cx="3932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9152"/>
            <a:ext cx="3932237" cy="3505798"/>
          </a:xfrm>
        </p:spPr>
        <p:txBody>
          <a:bodyPr/>
          <a:lstStyle>
            <a:lvl1pPr marL="228600" marR="0" indent="-2730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7333-91D7-49CB-8E3C-F2B61B955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01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41375" y="2193925"/>
            <a:ext cx="38449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9152"/>
            <a:ext cx="3931920" cy="3502152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1050"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1050"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1050"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 sz="105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 dirty="0" smtClean="0"/>
              <a:t>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CC48-F881-4CF4-8E03-ED2AA848D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50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2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(2 Presen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4400" y="1692275"/>
            <a:ext cx="112776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67511"/>
            <a:ext cx="10515600" cy="88696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36412" y="4944761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839460" y="2029941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02860" y="4948537"/>
            <a:ext cx="2746248" cy="1143207"/>
          </a:xfrm>
        </p:spPr>
        <p:txBody>
          <a:bodyPr numCol="2" spcCol="457200">
            <a:normAutofit/>
          </a:bodyPr>
          <a:lstStyle>
            <a:lvl1pPr marL="0" indent="0">
              <a:spcBef>
                <a:spcPts val="400"/>
              </a:spcBef>
              <a:buNone/>
              <a:defRPr sz="1400"/>
            </a:lvl1pPr>
            <a:lvl2pPr marL="411480" indent="0">
              <a:buNone/>
              <a:defRPr/>
            </a:lvl2pPr>
            <a:lvl3pPr marL="868680" indent="0">
              <a:buNone/>
              <a:defRPr/>
            </a:lvl3pPr>
            <a:lvl4pPr marL="1325880" indent="0">
              <a:buNone/>
              <a:defRPr/>
            </a:lvl4pPr>
            <a:lvl5pPr marL="178308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405908" y="2033717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69F4-A223-4D8B-870B-51C75CC84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7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44563" y="3768725"/>
            <a:ext cx="1124743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50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52470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E0B7-4C8B-4C48-9F7D-6D27D73D7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6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14400" y="1692275"/>
            <a:ext cx="1127442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511"/>
            <a:ext cx="10515600" cy="886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9001-D5A2-4AE8-8D72-29246C655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4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4400" y="1692275"/>
            <a:ext cx="1127442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67511"/>
            <a:ext cx="10515600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1"/>
            <a:ext cx="5157787" cy="67627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28801"/>
            <a:ext cx="5183188" cy="676274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64C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altLang="en-US" noProof="0" dirty="0" smtClean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207C-EB7A-4DA0-ABC0-75B261B04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3565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883756" y="1006867"/>
            <a:ext cx="4470044" cy="4705563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0" i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FA55-926D-4C8A-87A4-0E2469944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5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Click to edit</a:t>
            </a:r>
          </a:p>
          <a:p>
            <a:pPr lvl="2"/>
            <a:r>
              <a:rPr lang="en-US" altLang="en-US" smtClean="0"/>
              <a:t>Click to edit</a:t>
            </a:r>
          </a:p>
          <a:p>
            <a:pPr lvl="3"/>
            <a:r>
              <a:rPr lang="en-US" altLang="en-US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4225" y="6269038"/>
            <a:ext cx="482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bg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E93B1-5E1A-437D-A49B-2B2ED8715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6313488"/>
            <a:ext cx="254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083" r:id="rId9"/>
    <p:sldLayoutId id="2147484084" r:id="rId10"/>
    <p:sldLayoutId id="2147484085" r:id="rId11"/>
    <p:sldLayoutId id="2147484103" r:id="rId12"/>
    <p:sldLayoutId id="2147484104" r:id="rId13"/>
    <p:sldLayoutId id="214748408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64C"/>
        </a:buClr>
        <a:buFont typeface="CambriaMath"/>
        <a:buChar char="⎯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4225" y="6269038"/>
            <a:ext cx="482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bg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34667F-B450-409F-A890-21427207C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6313488"/>
            <a:ext cx="254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087" r:id="rId10"/>
    <p:sldLayoutId id="2147484088" r:id="rId11"/>
    <p:sldLayoutId id="2147484089" r:id="rId12"/>
    <p:sldLayoutId id="2147484114" r:id="rId13"/>
    <p:sldLayoutId id="2147484115" r:id="rId14"/>
    <p:sldLayoutId id="214748409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64C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4225" y="6269038"/>
            <a:ext cx="482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accent1">
                    <a:alpha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666CDC-930B-4C81-9450-7FF256892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7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6313488"/>
            <a:ext cx="254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091" r:id="rId11"/>
    <p:sldLayoutId id="2147484092" r:id="rId12"/>
    <p:sldLayoutId id="2147484093" r:id="rId13"/>
    <p:sldLayoutId id="2147484127" r:id="rId14"/>
    <p:sldLayoutId id="214748412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FC000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000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000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000"/>
        </a:buClr>
        <a:buFont typeface="Arial" panose="020B0604020202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C000"/>
        </a:buClr>
        <a:buFont typeface="Arial" panose="020B0604020202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4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165475"/>
            <a:ext cx="74422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838200" y="1503363"/>
            <a:ext cx="9829800" cy="1581743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Apprenticeship &amp; Training under the Biden Administration</a:t>
            </a:r>
            <a:endParaRPr lang="en-US" altLang="en-US" sz="4800" dirty="0" smtClean="0"/>
          </a:p>
        </p:txBody>
      </p:sp>
      <p:sp>
        <p:nvSpPr>
          <p:cNvPr id="43011" name="Subtitle 2"/>
          <p:cNvSpPr>
            <a:spLocks noGrp="1"/>
          </p:cNvSpPr>
          <p:nvPr>
            <p:ph type="subTitle" idx="1"/>
          </p:nvPr>
        </p:nvSpPr>
        <p:spPr>
          <a:xfrm>
            <a:off x="838200" y="4246563"/>
            <a:ext cx="9829800" cy="18557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Jim Cole</a:t>
            </a:r>
          </a:p>
          <a:p>
            <a:pPr eaLnBrk="1" hangingPunct="1"/>
            <a:r>
              <a:rPr lang="en-US" altLang="en-US" dirty="0" smtClean="0"/>
              <a:t>jcole@groom.com</a:t>
            </a:r>
          </a:p>
          <a:p>
            <a:pPr eaLnBrk="1" hangingPunct="1"/>
            <a:r>
              <a:rPr lang="en-US" altLang="en-US" dirty="0" smtClean="0"/>
              <a:t>(703) 946-1239</a:t>
            </a:r>
          </a:p>
        </p:txBody>
      </p:sp>
      <p:sp>
        <p:nvSpPr>
          <p:cNvPr id="430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628153"/>
            <a:ext cx="9829800" cy="7450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Eastern Seaboard Apprenticeship Conference – ESAC 2022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Other Areas of Guidance for Apprenticeship</a:t>
            </a:r>
            <a:endParaRPr lang="en-US" altLang="en-US" sz="4000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168775"/>
          </a:xfrm>
        </p:spPr>
        <p:txBody>
          <a:bodyPr/>
          <a:lstStyle/>
          <a:p>
            <a:pPr indent="-273050" eaLnBrk="1" hangingPunct="1"/>
            <a:r>
              <a:rPr lang="en-US" altLang="en-US" sz="4000" dirty="0" smtClean="0"/>
              <a:t>ERISA prohibited transactions</a:t>
            </a:r>
          </a:p>
          <a:p>
            <a:pPr lvl="1" indent="-273050" eaLnBrk="1" hangingPunct="1"/>
            <a:r>
              <a:rPr lang="en-US" altLang="en-US" sz="2800" dirty="0" smtClean="0"/>
              <a:t>Trustee instructors working for free</a:t>
            </a:r>
          </a:p>
          <a:p>
            <a:pPr lvl="1" indent="-273050" eaLnBrk="1" hangingPunct="1"/>
            <a:endParaRPr lang="en-US" altLang="en-US" sz="2800" dirty="0" smtClean="0"/>
          </a:p>
          <a:p>
            <a:pPr lvl="1" indent="-273050" eaLnBrk="1" hangingPunct="1"/>
            <a:r>
              <a:rPr lang="en-US" altLang="en-US" sz="2800" dirty="0" smtClean="0"/>
              <a:t>Self-dealing and JATC renting from union under DOL multiemployer leasing FAQs</a:t>
            </a:r>
          </a:p>
          <a:p>
            <a:pPr lvl="1" indent="-273050" eaLnBrk="1" hangingPunct="1"/>
            <a:endParaRPr lang="en-US" altLang="en-US" sz="2800" dirty="0" smtClean="0"/>
          </a:p>
          <a:p>
            <a:pPr lvl="1" indent="-273050" eaLnBrk="1" hangingPunct="1"/>
            <a:r>
              <a:rPr lang="en-US" altLang="en-US" sz="2800" dirty="0" smtClean="0"/>
              <a:t>DOL EBSA proposed changes to individual prohibited transaction exemptions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71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Other Areas of Guidance for Apprenticeship</a:t>
            </a:r>
            <a:endParaRPr lang="en-US" altLang="en-US" sz="4000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168775"/>
          </a:xfrm>
        </p:spPr>
        <p:txBody>
          <a:bodyPr/>
          <a:lstStyle/>
          <a:p>
            <a:pPr indent="-273050" eaLnBrk="1" hangingPunct="1"/>
            <a:r>
              <a:rPr lang="en-US" altLang="en-US" sz="3600" dirty="0" smtClean="0"/>
              <a:t>IRS treatment of scholarship awards to day school apprentices</a:t>
            </a:r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indent="-273050" eaLnBrk="1" hangingPunct="1"/>
            <a:r>
              <a:rPr lang="en-US" altLang="en-US" sz="3600" dirty="0" smtClean="0"/>
              <a:t>IRS determinations that apprenticeship funds do not qualify as tax exempt educational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63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838200" y="1503363"/>
            <a:ext cx="9829800" cy="1581743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Apprenticeship &amp; Training under the Biden Administration</a:t>
            </a:r>
            <a:endParaRPr lang="en-US" altLang="en-US" sz="4800" dirty="0" smtClean="0"/>
          </a:p>
        </p:txBody>
      </p:sp>
      <p:sp>
        <p:nvSpPr>
          <p:cNvPr id="43011" name="Subtitle 2"/>
          <p:cNvSpPr>
            <a:spLocks noGrp="1"/>
          </p:cNvSpPr>
          <p:nvPr>
            <p:ph type="subTitle" idx="1"/>
          </p:nvPr>
        </p:nvSpPr>
        <p:spPr>
          <a:xfrm>
            <a:off x="838200" y="4246563"/>
            <a:ext cx="9829800" cy="18557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Jim Cole</a:t>
            </a:r>
          </a:p>
          <a:p>
            <a:pPr eaLnBrk="1" hangingPunct="1"/>
            <a:r>
              <a:rPr lang="en-US" altLang="en-US" dirty="0" smtClean="0"/>
              <a:t>jcole@groom.com</a:t>
            </a:r>
          </a:p>
          <a:p>
            <a:pPr eaLnBrk="1" hangingPunct="1"/>
            <a:r>
              <a:rPr lang="en-US" altLang="en-US" dirty="0" smtClean="0"/>
              <a:t>(703) 946-1239</a:t>
            </a:r>
          </a:p>
        </p:txBody>
      </p:sp>
      <p:sp>
        <p:nvSpPr>
          <p:cNvPr id="430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628153"/>
            <a:ext cx="9829800" cy="7450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Eastern Seaboard Apprenticeship Conference – ESAC 2022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01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Biden Administration &amp; Apprenticeship</a:t>
            </a:r>
            <a:endParaRPr lang="en-US" altLang="en-US" dirty="0" smtClean="0"/>
          </a:p>
        </p:txBody>
      </p:sp>
      <p:sp>
        <p:nvSpPr>
          <p:cNvPr id="54275" name="Content Placeholder 4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168775"/>
          </a:xfrm>
        </p:spPr>
        <p:txBody>
          <a:bodyPr/>
          <a:lstStyle/>
          <a:p>
            <a:r>
              <a:rPr lang="en-US" altLang="en-US" sz="4000" dirty="0"/>
              <a:t>The most vocal Presidential proponent of apprenticeship in, at least, the last 50 </a:t>
            </a:r>
            <a:r>
              <a:rPr lang="en-US" altLang="en-US" sz="4000" dirty="0" smtClean="0"/>
              <a:t>years</a:t>
            </a:r>
            <a:endParaRPr lang="en-US" altLang="en-US" sz="4000" dirty="0"/>
          </a:p>
          <a:p>
            <a:r>
              <a:rPr lang="en-US" altLang="en-US" sz="4000" dirty="0" smtClean="0"/>
              <a:t>Regulatory </a:t>
            </a:r>
            <a:r>
              <a:rPr lang="en-US" altLang="en-US" sz="4000" dirty="0"/>
              <a:t>initiatives</a:t>
            </a:r>
          </a:p>
          <a:p>
            <a:r>
              <a:rPr lang="en-US" altLang="en-US" sz="4000" dirty="0"/>
              <a:t>DOL Advisory Committee on Apprenticeship</a:t>
            </a:r>
          </a:p>
          <a:p>
            <a:r>
              <a:rPr lang="en-US" altLang="en-US" sz="4000" dirty="0"/>
              <a:t>Potential areas for guidance</a:t>
            </a:r>
          </a:p>
          <a:p>
            <a:pPr indent="-273050" eaLnBrk="1" hangingPunct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E977B1F4-0B11-4D86-8676-7C90E31CD98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Infrastructure Investment and Jobs Act</a:t>
            </a: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2129238"/>
            <a:ext cx="10515600" cy="3563896"/>
          </a:xfrm>
        </p:spPr>
        <p:txBody>
          <a:bodyPr/>
          <a:lstStyle/>
          <a:p>
            <a:pPr indent="-273050" eaLnBrk="1" hangingPunct="1"/>
            <a:r>
              <a:rPr lang="en-US" altLang="en-US" sz="3200" dirty="0" smtClean="0"/>
              <a:t>Grant awards Department of Transportation</a:t>
            </a:r>
          </a:p>
          <a:p>
            <a:pPr indent="-273050" eaLnBrk="1" hangingPunct="1"/>
            <a:r>
              <a:rPr lang="en-US" altLang="en-US" sz="3200" dirty="0" smtClean="0"/>
              <a:t>Higher scoring for grant applicants with Registered Apprenticeship Programs (RAPs)</a:t>
            </a:r>
          </a:p>
          <a:p>
            <a:pPr indent="-273050" eaLnBrk="1" hangingPunct="1"/>
            <a:r>
              <a:rPr lang="en-US" altLang="en-US" sz="3200" dirty="0" smtClean="0"/>
              <a:t>DOT Grant Applications - April 14</a:t>
            </a:r>
            <a:r>
              <a:rPr lang="en-US" altLang="en-US" sz="3200" baseline="30000" dirty="0" smtClean="0"/>
              <a:t>th</a:t>
            </a:r>
            <a:r>
              <a:rPr lang="en-US" altLang="en-US" sz="3200" dirty="0" smtClean="0"/>
              <a:t> and May 23</a:t>
            </a:r>
            <a:r>
              <a:rPr lang="en-US" altLang="en-US" sz="3200" baseline="30000" dirty="0" smtClean="0"/>
              <a:t>rd</a:t>
            </a:r>
            <a:r>
              <a:rPr lang="en-US" altLang="en-US" sz="3200" dirty="0" smtClean="0"/>
              <a:t> </a:t>
            </a:r>
          </a:p>
          <a:p>
            <a:pPr indent="-273050" eaLnBrk="1" hangingPunct="1"/>
            <a:r>
              <a:rPr lang="en-US" altLang="en-US" sz="3200" dirty="0" smtClean="0"/>
              <a:t>DOT Proposed EV Charging Regulation – late May </a:t>
            </a:r>
          </a:p>
          <a:p>
            <a:pPr indent="-273050" eaLnBrk="1" hangingPunct="1"/>
            <a:r>
              <a:rPr lang="en-US" altLang="en-US" sz="3200" dirty="0" smtClean="0"/>
              <a:t>State Highway Funding for Pre-apprenticeship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4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Regulatory Initiatives</a:t>
            </a: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001218"/>
          </a:xfrm>
        </p:spPr>
        <p:txBody>
          <a:bodyPr/>
          <a:lstStyle/>
          <a:p>
            <a:pPr indent="-273050" eaLnBrk="1" hangingPunct="1"/>
            <a:r>
              <a:rPr lang="en-US" altLang="en-US" sz="3000" dirty="0" smtClean="0"/>
              <a:t>Form T-1 Rescission Finalized</a:t>
            </a:r>
          </a:p>
          <a:p>
            <a:pPr indent="-273050" eaLnBrk="1" hangingPunct="1"/>
            <a:endParaRPr lang="en-US" altLang="en-US" sz="3000" dirty="0" smtClean="0"/>
          </a:p>
          <a:p>
            <a:pPr indent="-273050" eaLnBrk="1" hangingPunct="1"/>
            <a:r>
              <a:rPr lang="en-US" altLang="en-US" sz="3000" dirty="0" smtClean="0"/>
              <a:t>IRAP Rescission Proposed</a:t>
            </a:r>
          </a:p>
          <a:p>
            <a:pPr indent="-273050" eaLnBrk="1" hangingPunct="1"/>
            <a:endParaRPr lang="en-US" altLang="en-US" sz="3000" dirty="0" smtClean="0"/>
          </a:p>
          <a:p>
            <a:pPr indent="-273050" eaLnBrk="1" hangingPunct="1"/>
            <a:r>
              <a:rPr lang="en-US" altLang="en-US" sz="3000" dirty="0" smtClean="0"/>
              <a:t>Davis Bacon Proposed Regulations</a:t>
            </a:r>
          </a:p>
          <a:p>
            <a:pPr indent="-273050" eaLnBrk="1" hangingPunct="1"/>
            <a:endParaRPr lang="en-US" altLang="en-US" sz="3000" dirty="0" smtClean="0"/>
          </a:p>
          <a:p>
            <a:pPr indent="-273050" eaLnBrk="1" hangingPunct="1"/>
            <a:r>
              <a:rPr lang="en-US" altLang="en-US" sz="3000" dirty="0" smtClean="0"/>
              <a:t>Pre-apprenticeship ICR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2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T-1 Rescission</a:t>
            </a: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168775"/>
          </a:xfrm>
        </p:spPr>
        <p:txBody>
          <a:bodyPr/>
          <a:lstStyle/>
          <a:p>
            <a:pPr indent="-273050" eaLnBrk="1" hangingPunct="1"/>
            <a:r>
              <a:rPr lang="en-US" altLang="en-US" sz="4000" dirty="0" smtClean="0"/>
              <a:t>Storied history of the Form T-1</a:t>
            </a:r>
          </a:p>
          <a:p>
            <a:pPr indent="-273050" eaLnBrk="1" hangingPunct="1"/>
            <a:r>
              <a:rPr lang="en-US" altLang="en-US" sz="4000" dirty="0" smtClean="0"/>
              <a:t>Impact on RAPs – Multiemployer Apprenticeship Plans</a:t>
            </a:r>
          </a:p>
          <a:p>
            <a:pPr indent="-273050" eaLnBrk="1" hangingPunct="1"/>
            <a:r>
              <a:rPr lang="en-US" altLang="en-US" sz="4000" dirty="0" smtClean="0"/>
              <a:t>Exemption from Form 5500</a:t>
            </a:r>
          </a:p>
          <a:p>
            <a:pPr indent="-273050" eaLnBrk="1" hangingPunct="1"/>
            <a:r>
              <a:rPr lang="en-US" altLang="en-US" sz="4000" dirty="0" smtClean="0"/>
              <a:t>CBA contributions as union support</a:t>
            </a:r>
          </a:p>
          <a:p>
            <a:pPr indent="-273050" eaLnBrk="1" hangingPunct="1"/>
            <a:r>
              <a:rPr lang="en-US" altLang="en-US" sz="4000" dirty="0" smtClean="0"/>
              <a:t>Rescinded -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33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Proposed IRAP Rescission</a:t>
            </a: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168775"/>
          </a:xfrm>
        </p:spPr>
        <p:txBody>
          <a:bodyPr/>
          <a:lstStyle/>
          <a:p>
            <a:pPr indent="-273050" eaLnBrk="1" hangingPunct="1"/>
            <a:r>
              <a:rPr lang="en-US" altLang="en-US" sz="4000" dirty="0" smtClean="0"/>
              <a:t>Tension with RAP system</a:t>
            </a:r>
          </a:p>
          <a:p>
            <a:pPr indent="-273050" eaLnBrk="1" hangingPunct="1"/>
            <a:r>
              <a:rPr lang="en-US" altLang="en-US" sz="4000" dirty="0" smtClean="0"/>
              <a:t>Not subject to ERISA</a:t>
            </a:r>
          </a:p>
          <a:p>
            <a:pPr indent="-273050" eaLnBrk="1" hangingPunct="1"/>
            <a:r>
              <a:rPr lang="en-US" altLang="en-US" sz="4000" dirty="0" smtClean="0"/>
              <a:t>Oversight by Standards Recognition Entities</a:t>
            </a:r>
          </a:p>
          <a:p>
            <a:pPr indent="-273050" eaLnBrk="1" hangingPunct="1"/>
            <a:r>
              <a:rPr lang="en-US" altLang="en-US" sz="4000" dirty="0" smtClean="0"/>
              <a:t>Criticized as apprenticeship-lite</a:t>
            </a:r>
          </a:p>
          <a:p>
            <a:pPr indent="-273050" eaLnBrk="1" hangingPunct="1"/>
            <a:r>
              <a:rPr lang="en-US" altLang="en-US" sz="4000" dirty="0" smtClean="0"/>
              <a:t>Applications suspended</a:t>
            </a:r>
          </a:p>
          <a:p>
            <a:pPr indent="-273050" eaLnBrk="1" hangingPunct="1"/>
            <a:r>
              <a:rPr lang="en-US" altLang="en-US" sz="4000" dirty="0" smtClean="0"/>
              <a:t>Not widely adopted</a:t>
            </a:r>
          </a:p>
          <a:p>
            <a:pPr marL="0" indent="0" eaLnBrk="1" hangingPunct="1">
              <a:buNone/>
            </a:pPr>
            <a:endParaRPr lang="en-US" alt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Proposed Davis Bacon Regulation</a:t>
            </a: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168775"/>
          </a:xfrm>
        </p:spPr>
        <p:txBody>
          <a:bodyPr/>
          <a:lstStyle/>
          <a:p>
            <a:pPr indent="-273050" eaLnBrk="1" hangingPunct="1"/>
            <a:r>
              <a:rPr lang="en-US" altLang="en-US" sz="4000" dirty="0" smtClean="0"/>
              <a:t>Apprentice must be in RAP to receiver lower than prevailing rate</a:t>
            </a:r>
          </a:p>
          <a:p>
            <a:pPr indent="-273050" eaLnBrk="1" hangingPunct="1"/>
            <a:r>
              <a:rPr lang="en-US" altLang="en-US" sz="4000" dirty="0" smtClean="0"/>
              <a:t>Credit for apprenticeship fringe contributions only if same trade</a:t>
            </a:r>
          </a:p>
          <a:p>
            <a:pPr indent="-273050" eaLnBrk="1" hangingPunct="1"/>
            <a:r>
              <a:rPr lang="en-US" altLang="en-US" sz="4000" dirty="0" smtClean="0"/>
              <a:t>Reciprocal – host </a:t>
            </a:r>
            <a:r>
              <a:rPr lang="en-US" altLang="en-US" sz="4000" dirty="0"/>
              <a:t>l</a:t>
            </a:r>
            <a:r>
              <a:rPr lang="en-US" altLang="en-US" sz="4000" dirty="0" smtClean="0"/>
              <a:t>ocale </a:t>
            </a:r>
            <a:r>
              <a:rPr lang="en-US" altLang="en-US" sz="4000" dirty="0"/>
              <a:t>r</a:t>
            </a:r>
            <a:r>
              <a:rPr lang="en-US" altLang="en-US" sz="4000" dirty="0" smtClean="0"/>
              <a:t>ate &amp; ratios</a:t>
            </a:r>
          </a:p>
          <a:p>
            <a:pPr indent="-273050" eaLnBrk="1" hangingPunct="1"/>
            <a:r>
              <a:rPr lang="en-US" altLang="en-US" sz="4000" dirty="0" smtClean="0"/>
              <a:t>Enhanced record keeping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7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Quality Pre-apprenticeship Programs</a:t>
            </a: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168775"/>
          </a:xfrm>
        </p:spPr>
        <p:txBody>
          <a:bodyPr/>
          <a:lstStyle/>
          <a:p>
            <a:pPr indent="-273050" eaLnBrk="1" hangingPunct="1"/>
            <a:r>
              <a:rPr lang="en-US" altLang="en-US" sz="4000" dirty="0" smtClean="0"/>
              <a:t>What is a QPP? – TEGL 13-12 (11/12/2012)</a:t>
            </a:r>
          </a:p>
          <a:p>
            <a:pPr indent="-273050" eaLnBrk="1" hangingPunct="1"/>
            <a:r>
              <a:rPr lang="en-US" altLang="en-US" sz="4000" dirty="0" smtClean="0"/>
              <a:t>DOL Advisory Committee on Apprenticeship</a:t>
            </a:r>
          </a:p>
          <a:p>
            <a:pPr indent="-273050" eaLnBrk="1" hangingPunct="1"/>
            <a:r>
              <a:rPr lang="en-US" altLang="en-US" sz="4000" dirty="0" smtClean="0"/>
              <a:t>Connections between RAPs and QPPs</a:t>
            </a:r>
          </a:p>
          <a:p>
            <a:pPr indent="-273050" eaLnBrk="1" hangingPunct="1"/>
            <a:r>
              <a:rPr lang="en-US" altLang="en-US" sz="4000" dirty="0" smtClean="0"/>
              <a:t>Pre-apprenticeship reporting – ICR</a:t>
            </a:r>
          </a:p>
          <a:p>
            <a:pPr indent="-273050" eaLnBrk="1" hangingPunct="1"/>
            <a:r>
              <a:rPr lang="en-US" altLang="en-US" sz="4000" dirty="0" smtClean="0"/>
              <a:t>IRAP-lite?</a:t>
            </a:r>
          </a:p>
          <a:p>
            <a:pPr indent="-273050" eaLnBrk="1" hangingPunct="1"/>
            <a:r>
              <a:rPr lang="en-US" altLang="en-US" sz="4000" dirty="0" smtClean="0"/>
              <a:t>Pre-requisite as barrier?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29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Quality Pre-apprenticeship Programs</a:t>
            </a: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898650"/>
            <a:ext cx="10515600" cy="4168775"/>
          </a:xfrm>
        </p:spPr>
        <p:txBody>
          <a:bodyPr/>
          <a:lstStyle/>
          <a:p>
            <a:pPr indent="-273050" eaLnBrk="1" hangingPunct="1"/>
            <a:r>
              <a:rPr lang="en-US" altLang="en-US" sz="3300" dirty="0" smtClean="0"/>
              <a:t>How to justify RAP expenditures on QPPs?</a:t>
            </a:r>
          </a:p>
          <a:p>
            <a:pPr lvl="1" indent="-273050" eaLnBrk="1" hangingPunct="1"/>
            <a:r>
              <a:rPr lang="en-US" altLang="en-US" sz="3300" dirty="0" smtClean="0"/>
              <a:t>29 CFR 30 preamble to final regulations</a:t>
            </a:r>
          </a:p>
          <a:p>
            <a:pPr marL="412750" lvl="1" indent="0" eaLnBrk="1" hangingPunct="1">
              <a:buNone/>
            </a:pPr>
            <a:endParaRPr lang="en-US" altLang="en-US" sz="3300" dirty="0" smtClean="0"/>
          </a:p>
          <a:p>
            <a:pPr indent="-273050" eaLnBrk="1" hangingPunct="1"/>
            <a:r>
              <a:rPr lang="en-US" altLang="en-US" sz="3300" dirty="0" smtClean="0"/>
              <a:t>Plan asset and expense issues for RAPs</a:t>
            </a:r>
          </a:p>
          <a:p>
            <a:pPr marL="0" indent="0" eaLnBrk="1" hangingPunct="1">
              <a:buNone/>
            </a:pPr>
            <a:endParaRPr lang="en-US" altLang="en-US" sz="3300" dirty="0" smtClean="0"/>
          </a:p>
          <a:p>
            <a:pPr indent="-273050" eaLnBrk="1" hangingPunct="1"/>
            <a:r>
              <a:rPr lang="en-US" altLang="en-US" sz="3300" dirty="0"/>
              <a:t>Need for guidance regarding ERISA, RAPs, and QPPs</a:t>
            </a:r>
          </a:p>
          <a:p>
            <a:pPr indent="-273050" eaLnBrk="1" hangingPunct="1"/>
            <a:endParaRPr lang="en-US" alt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3770" y="6269266"/>
            <a:ext cx="482600" cy="365125"/>
          </a:xfrm>
        </p:spPr>
        <p:txBody>
          <a:bodyPr/>
          <a:lstStyle/>
          <a:p>
            <a:pPr>
              <a:defRPr/>
            </a:pPr>
            <a:fld id="{6CA3B7C8-750B-49E4-A926-A24B849D31D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56" y="6283105"/>
            <a:ext cx="968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53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Groom Law Dark Background">
  <a:themeElements>
    <a:clrScheme name="Groom Law Colors">
      <a:dk1>
        <a:srgbClr val="000000"/>
      </a:dk1>
      <a:lt1>
        <a:srgbClr val="FFFFFF"/>
      </a:lt1>
      <a:dk2>
        <a:srgbClr val="636363"/>
      </a:dk2>
      <a:lt2>
        <a:srgbClr val="F2F5FB"/>
      </a:lt2>
      <a:accent1>
        <a:srgbClr val="23375E"/>
      </a:accent1>
      <a:accent2>
        <a:srgbClr val="222C3E"/>
      </a:accent2>
      <a:accent3>
        <a:srgbClr val="A5A5A5"/>
      </a:accent3>
      <a:accent4>
        <a:srgbClr val="FFC000"/>
      </a:accent4>
      <a:accent5>
        <a:srgbClr val="4472C4"/>
      </a:accent5>
      <a:accent6>
        <a:srgbClr val="FFC64C"/>
      </a:accent6>
      <a:hlink>
        <a:srgbClr val="23375E"/>
      </a:hlink>
      <a:folHlink>
        <a:srgbClr val="23375E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room Law Dark Background">
  <a:themeElements>
    <a:clrScheme name="Groom Law Colors">
      <a:dk1>
        <a:srgbClr val="000000"/>
      </a:dk1>
      <a:lt1>
        <a:srgbClr val="FFFFFF"/>
      </a:lt1>
      <a:dk2>
        <a:srgbClr val="636363"/>
      </a:dk2>
      <a:lt2>
        <a:srgbClr val="F2F5FB"/>
      </a:lt2>
      <a:accent1>
        <a:srgbClr val="23375E"/>
      </a:accent1>
      <a:accent2>
        <a:srgbClr val="222C3E"/>
      </a:accent2>
      <a:accent3>
        <a:srgbClr val="A5A5A5"/>
      </a:accent3>
      <a:accent4>
        <a:srgbClr val="FFC000"/>
      </a:accent4>
      <a:accent5>
        <a:srgbClr val="4472C4"/>
      </a:accent5>
      <a:accent6>
        <a:srgbClr val="FFC64C"/>
      </a:accent6>
      <a:hlink>
        <a:srgbClr val="23375E"/>
      </a:hlink>
      <a:folHlink>
        <a:srgbClr val="23375E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oom Law Light Background">
  <a:themeElements>
    <a:clrScheme name="Groom Law Colors">
      <a:dk1>
        <a:srgbClr val="000000"/>
      </a:dk1>
      <a:lt1>
        <a:srgbClr val="FFFFFF"/>
      </a:lt1>
      <a:dk2>
        <a:srgbClr val="636363"/>
      </a:dk2>
      <a:lt2>
        <a:srgbClr val="F2F5FB"/>
      </a:lt2>
      <a:accent1>
        <a:srgbClr val="23375E"/>
      </a:accent1>
      <a:accent2>
        <a:srgbClr val="222C3E"/>
      </a:accent2>
      <a:accent3>
        <a:srgbClr val="A5A5A5"/>
      </a:accent3>
      <a:accent4>
        <a:srgbClr val="FFC000"/>
      </a:accent4>
      <a:accent5>
        <a:srgbClr val="4472C4"/>
      </a:accent5>
      <a:accent6>
        <a:srgbClr val="FFC64C"/>
      </a:accent6>
      <a:hlink>
        <a:srgbClr val="23375E"/>
      </a:hlink>
      <a:folHlink>
        <a:srgbClr val="23375E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Page">
  <a:themeElements>
    <a:clrScheme name="Groom Law Colors">
      <a:dk1>
        <a:srgbClr val="000000"/>
      </a:dk1>
      <a:lt1>
        <a:srgbClr val="FFFFFF"/>
      </a:lt1>
      <a:dk2>
        <a:srgbClr val="636363"/>
      </a:dk2>
      <a:lt2>
        <a:srgbClr val="F2F5FB"/>
      </a:lt2>
      <a:accent1>
        <a:srgbClr val="23375E"/>
      </a:accent1>
      <a:accent2>
        <a:srgbClr val="222C3E"/>
      </a:accent2>
      <a:accent3>
        <a:srgbClr val="A5A5A5"/>
      </a:accent3>
      <a:accent4>
        <a:srgbClr val="FFC000"/>
      </a:accent4>
      <a:accent5>
        <a:srgbClr val="4472C4"/>
      </a:accent5>
      <a:accent6>
        <a:srgbClr val="FFC64C"/>
      </a:accent6>
      <a:hlink>
        <a:srgbClr val="23375E"/>
      </a:hlink>
      <a:folHlink>
        <a:srgbClr val="23375E"/>
      </a:folHlink>
    </a:clrScheme>
    <a:fontScheme name="Groom Law Group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383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Palatino</vt:lpstr>
      <vt:lpstr>Arial</vt:lpstr>
      <vt:lpstr>Georgia</vt:lpstr>
      <vt:lpstr>CambriaMath</vt:lpstr>
      <vt:lpstr>Calibri</vt:lpstr>
      <vt:lpstr>2_Groom Law Dark Background</vt:lpstr>
      <vt:lpstr>1_Groom Law Dark Background</vt:lpstr>
      <vt:lpstr>Groom Law Light Background</vt:lpstr>
      <vt:lpstr>End Page</vt:lpstr>
      <vt:lpstr>Apprenticeship &amp; Training under the Biden Administration</vt:lpstr>
      <vt:lpstr>Biden Administration &amp; Apprenticeship</vt:lpstr>
      <vt:lpstr>Infrastructure Investment and Jobs Act</vt:lpstr>
      <vt:lpstr>Regulatory Initiatives</vt:lpstr>
      <vt:lpstr>Form T-1 Rescission</vt:lpstr>
      <vt:lpstr>Proposed IRAP Rescission</vt:lpstr>
      <vt:lpstr>Proposed Davis Bacon Regulation</vt:lpstr>
      <vt:lpstr>Quality Pre-apprenticeship Programs</vt:lpstr>
      <vt:lpstr>Quality Pre-apprenticeship Programs</vt:lpstr>
      <vt:lpstr>Other Areas of Guidance for Apprenticeship</vt:lpstr>
      <vt:lpstr>Other Areas of Guidance for Apprenticeship</vt:lpstr>
      <vt:lpstr>Apprenticeship &amp; Training under the Biden Administration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Groom</cp:lastModifiedBy>
  <cp:revision>132</cp:revision>
  <cp:lastPrinted>2022-05-17T03:43:31Z</cp:lastPrinted>
  <dcterms:created xsi:type="dcterms:W3CDTF">2017-10-05T20:43:17Z</dcterms:created>
  <dcterms:modified xsi:type="dcterms:W3CDTF">2022-05-17T04:10:26Z</dcterms:modified>
</cp:coreProperties>
</file>