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 id="2147483694" r:id="rId6"/>
  </p:sldMasterIdLst>
  <p:notesMasterIdLst>
    <p:notesMasterId r:id="rId21"/>
  </p:notesMasterIdLst>
  <p:sldIdLst>
    <p:sldId id="334" r:id="rId7"/>
    <p:sldId id="257" r:id="rId8"/>
    <p:sldId id="263" r:id="rId9"/>
    <p:sldId id="264" r:id="rId10"/>
    <p:sldId id="355" r:id="rId11"/>
    <p:sldId id="266" r:id="rId12"/>
    <p:sldId id="275" r:id="rId13"/>
    <p:sldId id="356" r:id="rId14"/>
    <p:sldId id="357" r:id="rId15"/>
    <p:sldId id="358" r:id="rId16"/>
    <p:sldId id="359" r:id="rId17"/>
    <p:sldId id="360" r:id="rId18"/>
    <p:sldId id="317" r:id="rId19"/>
    <p:sldId id="346" r:id="rId20"/>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th, Nicholas" initials="TN" lastIdx="3" clrIdx="0">
    <p:extLst>
      <p:ext uri="{19B8F6BF-5375-455C-9EA6-DF929625EA0E}">
        <p15:presenceInfo xmlns:p15="http://schemas.microsoft.com/office/powerpoint/2012/main" userId="S-1-5-21-16020293-1860773568-334635053-8925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7474"/>
    <a:srgbClr val="A6A6A6"/>
    <a:srgbClr val="B3CDCA"/>
    <a:srgbClr val="E3DECF"/>
    <a:srgbClr val="7F7F7F"/>
    <a:srgbClr val="F2F2F2"/>
    <a:srgbClr val="74A49E"/>
    <a:srgbClr val="A5A5AF"/>
    <a:srgbClr val="9BA3C6"/>
    <a:srgbClr val="0D42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ning, James [DOL]" userId="67e3e359-6a90-4fc7-9ea7-d57e5a7a7f52" providerId="ADAL" clId="{3C1144F2-1EBF-40F1-9A93-1A399A1A6CE7}"/>
    <pc:docChg chg="modSld">
      <pc:chgData name="Manning, James [DOL]" userId="67e3e359-6a90-4fc7-9ea7-d57e5a7a7f52" providerId="ADAL" clId="{3C1144F2-1EBF-40F1-9A93-1A399A1A6CE7}" dt="2022-05-16T21:11:25.451" v="27" actId="1076"/>
      <pc:docMkLst>
        <pc:docMk/>
      </pc:docMkLst>
      <pc:sldChg chg="modSp mod">
        <pc:chgData name="Manning, James [DOL]" userId="67e3e359-6a90-4fc7-9ea7-d57e5a7a7f52" providerId="ADAL" clId="{3C1144F2-1EBF-40F1-9A93-1A399A1A6CE7}" dt="2022-05-16T21:04:26.072" v="6" actId="20577"/>
        <pc:sldMkLst>
          <pc:docMk/>
          <pc:sldMk cId="2492313805" sldId="264"/>
        </pc:sldMkLst>
        <pc:spChg chg="mod">
          <ac:chgData name="Manning, James [DOL]" userId="67e3e359-6a90-4fc7-9ea7-d57e5a7a7f52" providerId="ADAL" clId="{3C1144F2-1EBF-40F1-9A93-1A399A1A6CE7}" dt="2022-05-16T21:03:58.065" v="5" actId="6549"/>
          <ac:spMkLst>
            <pc:docMk/>
            <pc:sldMk cId="2492313805" sldId="264"/>
            <ac:spMk id="2" creationId="{00000000-0000-0000-0000-000000000000}"/>
          </ac:spMkLst>
        </pc:spChg>
        <pc:spChg chg="mod">
          <ac:chgData name="Manning, James [DOL]" userId="67e3e359-6a90-4fc7-9ea7-d57e5a7a7f52" providerId="ADAL" clId="{3C1144F2-1EBF-40F1-9A93-1A399A1A6CE7}" dt="2022-05-16T21:04:26.072" v="6" actId="20577"/>
          <ac:spMkLst>
            <pc:docMk/>
            <pc:sldMk cId="2492313805" sldId="264"/>
            <ac:spMk id="3" creationId="{00000000-0000-0000-0000-000000000000}"/>
          </ac:spMkLst>
        </pc:spChg>
      </pc:sldChg>
      <pc:sldChg chg="modSp mod">
        <pc:chgData name="Manning, James [DOL]" userId="67e3e359-6a90-4fc7-9ea7-d57e5a7a7f52" providerId="ADAL" clId="{3C1144F2-1EBF-40F1-9A93-1A399A1A6CE7}" dt="2022-05-16T21:11:25.451" v="27" actId="1076"/>
        <pc:sldMkLst>
          <pc:docMk/>
          <pc:sldMk cId="3646051516" sldId="334"/>
        </pc:sldMkLst>
        <pc:spChg chg="mod">
          <ac:chgData name="Manning, James [DOL]" userId="67e3e359-6a90-4fc7-9ea7-d57e5a7a7f52" providerId="ADAL" clId="{3C1144F2-1EBF-40F1-9A93-1A399A1A6CE7}" dt="2022-05-16T21:09:37.938" v="22" actId="1076"/>
          <ac:spMkLst>
            <pc:docMk/>
            <pc:sldMk cId="3646051516" sldId="334"/>
            <ac:spMk id="2" creationId="{7E638CB7-5363-40B9-86C1-A0E6002B062B}"/>
          </ac:spMkLst>
        </pc:spChg>
        <pc:spChg chg="mod">
          <ac:chgData name="Manning, James [DOL]" userId="67e3e359-6a90-4fc7-9ea7-d57e5a7a7f52" providerId="ADAL" clId="{3C1144F2-1EBF-40F1-9A93-1A399A1A6CE7}" dt="2022-05-16T21:09:47.344" v="23" actId="1076"/>
          <ac:spMkLst>
            <pc:docMk/>
            <pc:sldMk cId="3646051516" sldId="334"/>
            <ac:spMk id="3" creationId="{75190895-98D6-45AC-B6C0-9A7D53CA9269}"/>
          </ac:spMkLst>
        </pc:spChg>
        <pc:spChg chg="mod">
          <ac:chgData name="Manning, James [DOL]" userId="67e3e359-6a90-4fc7-9ea7-d57e5a7a7f52" providerId="ADAL" clId="{3C1144F2-1EBF-40F1-9A93-1A399A1A6CE7}" dt="2022-05-16T21:11:25.451" v="27" actId="1076"/>
          <ac:spMkLst>
            <pc:docMk/>
            <pc:sldMk cId="3646051516" sldId="334"/>
            <ac:spMk id="4" creationId="{C660657C-0CD7-4588-9EAD-275E65249C57}"/>
          </ac:spMkLst>
        </pc:spChg>
      </pc:sldChg>
      <pc:sldChg chg="modSp mod">
        <pc:chgData name="Manning, James [DOL]" userId="67e3e359-6a90-4fc7-9ea7-d57e5a7a7f52" providerId="ADAL" clId="{3C1144F2-1EBF-40F1-9A93-1A399A1A6CE7}" dt="2022-05-16T21:06:49.186" v="12" actId="20577"/>
        <pc:sldMkLst>
          <pc:docMk/>
          <pc:sldMk cId="3156499215" sldId="356"/>
        </pc:sldMkLst>
        <pc:spChg chg="mod">
          <ac:chgData name="Manning, James [DOL]" userId="67e3e359-6a90-4fc7-9ea7-d57e5a7a7f52" providerId="ADAL" clId="{3C1144F2-1EBF-40F1-9A93-1A399A1A6CE7}" dt="2022-05-16T21:06:49.186" v="12" actId="20577"/>
          <ac:spMkLst>
            <pc:docMk/>
            <pc:sldMk cId="3156499215" sldId="356"/>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AE209DBB-C4CF-4477-A51C-3B6B73DFD015}" type="datetimeFigureOut">
              <a:rPr lang="en-US" smtClean="0"/>
              <a:t>5/16/2022</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CDF2B66-9CCA-4E49-8F56-21D27B92E47F}" type="slidenum">
              <a:rPr lang="en-US" smtClean="0"/>
              <a:t>‹#›</a:t>
            </a:fld>
            <a:endParaRPr lang="en-US"/>
          </a:p>
        </p:txBody>
      </p:sp>
    </p:spTree>
    <p:extLst>
      <p:ext uri="{BB962C8B-B14F-4D97-AF65-F5344CB8AC3E}">
        <p14:creationId xmlns:p14="http://schemas.microsoft.com/office/powerpoint/2010/main" val="2606099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DF2B66-9CCA-4E49-8F56-21D27B92E47F}" type="slidenum">
              <a:rPr lang="en-US" smtClean="0"/>
              <a:t>1</a:t>
            </a:fld>
            <a:endParaRPr lang="en-US"/>
          </a:p>
        </p:txBody>
      </p:sp>
    </p:spTree>
    <p:extLst>
      <p:ext uri="{BB962C8B-B14F-4D97-AF65-F5344CB8AC3E}">
        <p14:creationId xmlns:p14="http://schemas.microsoft.com/office/powerpoint/2010/main" val="1064743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29B07E3-6180-4129-9790-8DB0C313642E}" type="datetimeFigureOut">
              <a:rPr lang="en-US" smtClean="0"/>
              <a:t>5/16/2022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3B8F58E-9E94-4A1E-861E-882D96DF04E0}" type="slidenum">
              <a:rPr lang="en-US" smtClean="0"/>
              <a:t>‹#›</a:t>
            </a:fld>
            <a:endParaRPr lang="en-US"/>
          </a:p>
        </p:txBody>
      </p:sp>
    </p:spTree>
    <p:extLst>
      <p:ext uri="{BB962C8B-B14F-4D97-AF65-F5344CB8AC3E}">
        <p14:creationId xmlns:p14="http://schemas.microsoft.com/office/powerpoint/2010/main" val="608125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29B07E3-6180-4129-9790-8DB0C313642E}" type="datetimeFigureOut">
              <a:rPr lang="en-US" smtClean="0"/>
              <a:t>5/16/2022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3B8F58E-9E94-4A1E-861E-882D96DF04E0}" type="slidenum">
              <a:rPr lang="en-US" smtClean="0"/>
              <a:t>‹#›</a:t>
            </a:fld>
            <a:endParaRPr lang="en-US"/>
          </a:p>
        </p:txBody>
      </p:sp>
    </p:spTree>
    <p:extLst>
      <p:ext uri="{BB962C8B-B14F-4D97-AF65-F5344CB8AC3E}">
        <p14:creationId xmlns:p14="http://schemas.microsoft.com/office/powerpoint/2010/main" val="1562908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29B07E3-6180-4129-9790-8DB0C313642E}" type="datetimeFigureOut">
              <a:rPr lang="en-US" smtClean="0"/>
              <a:t>5/16/2022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3B8F58E-9E94-4A1E-861E-882D96DF04E0}" type="slidenum">
              <a:rPr lang="en-US" smtClean="0"/>
              <a:t>‹#›</a:t>
            </a:fld>
            <a:endParaRPr lang="en-US"/>
          </a:p>
        </p:txBody>
      </p:sp>
    </p:spTree>
    <p:extLst>
      <p:ext uri="{BB962C8B-B14F-4D97-AF65-F5344CB8AC3E}">
        <p14:creationId xmlns:p14="http://schemas.microsoft.com/office/powerpoint/2010/main" val="6949936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31431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BF97437-3F32-4739-9075-1277FDF71346}" type="datetimeFigureOut">
              <a:rPr lang="en-US" smtClean="0"/>
              <a:t>5/16/2022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0552F3FD-16BF-444E-A927-BFFC8C6FA1E5}" type="slidenum">
              <a:rPr lang="en-US" smtClean="0"/>
              <a:t>‹#›</a:t>
            </a:fld>
            <a:endParaRPr lang="en-US"/>
          </a:p>
        </p:txBody>
      </p:sp>
    </p:spTree>
    <p:extLst>
      <p:ext uri="{BB962C8B-B14F-4D97-AF65-F5344CB8AC3E}">
        <p14:creationId xmlns:p14="http://schemas.microsoft.com/office/powerpoint/2010/main" val="19861736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BF97437-3F32-4739-9075-1277FDF71346}" type="datetimeFigureOut">
              <a:rPr lang="en-US" smtClean="0"/>
              <a:t>5/16/2022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0552F3FD-16BF-444E-A927-BFFC8C6FA1E5}" type="slidenum">
              <a:rPr lang="en-US" smtClean="0"/>
              <a:t>‹#›</a:t>
            </a:fld>
            <a:endParaRPr lang="en-US"/>
          </a:p>
        </p:txBody>
      </p:sp>
    </p:spTree>
    <p:extLst>
      <p:ext uri="{BB962C8B-B14F-4D97-AF65-F5344CB8AC3E}">
        <p14:creationId xmlns:p14="http://schemas.microsoft.com/office/powerpoint/2010/main" val="5959191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BF97437-3F32-4739-9075-1277FDF71346}" type="datetimeFigureOut">
              <a:rPr lang="en-US" smtClean="0"/>
              <a:t>5/16/2022</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0552F3FD-16BF-444E-A927-BFFC8C6FA1E5}" type="slidenum">
              <a:rPr lang="en-US" smtClean="0"/>
              <a:t>‹#›</a:t>
            </a:fld>
            <a:endParaRPr lang="en-US"/>
          </a:p>
        </p:txBody>
      </p:sp>
    </p:spTree>
    <p:extLst>
      <p:ext uri="{BB962C8B-B14F-4D97-AF65-F5344CB8AC3E}">
        <p14:creationId xmlns:p14="http://schemas.microsoft.com/office/powerpoint/2010/main" val="12980104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7BF97437-3F32-4739-9075-1277FDF71346}" type="datetimeFigureOut">
              <a:rPr lang="en-US" smtClean="0"/>
              <a:t>5/16/2022</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0552F3FD-16BF-444E-A927-BFFC8C6FA1E5}" type="slidenum">
              <a:rPr lang="en-US" smtClean="0"/>
              <a:t>‹#›</a:t>
            </a:fld>
            <a:endParaRPr lang="en-US"/>
          </a:p>
        </p:txBody>
      </p:sp>
    </p:spTree>
    <p:extLst>
      <p:ext uri="{BB962C8B-B14F-4D97-AF65-F5344CB8AC3E}">
        <p14:creationId xmlns:p14="http://schemas.microsoft.com/office/powerpoint/2010/main" val="10111278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7BF97437-3F32-4739-9075-1277FDF71346}" type="datetimeFigureOut">
              <a:rPr lang="en-US" smtClean="0"/>
              <a:t>5/16/2022</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0552F3FD-16BF-444E-A927-BFFC8C6FA1E5}" type="slidenum">
              <a:rPr lang="en-US" smtClean="0"/>
              <a:t>‹#›</a:t>
            </a:fld>
            <a:endParaRPr lang="en-US"/>
          </a:p>
        </p:txBody>
      </p:sp>
    </p:spTree>
    <p:extLst>
      <p:ext uri="{BB962C8B-B14F-4D97-AF65-F5344CB8AC3E}">
        <p14:creationId xmlns:p14="http://schemas.microsoft.com/office/powerpoint/2010/main" val="38725269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7BF97437-3F32-4739-9075-1277FDF71346}" type="datetimeFigureOut">
              <a:rPr lang="en-US" smtClean="0"/>
              <a:t>5/16/2022</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0552F3FD-16BF-444E-A927-BFFC8C6FA1E5}" type="slidenum">
              <a:rPr lang="en-US" smtClean="0"/>
              <a:t>‹#›</a:t>
            </a:fld>
            <a:endParaRPr lang="en-US"/>
          </a:p>
        </p:txBody>
      </p:sp>
    </p:spTree>
    <p:extLst>
      <p:ext uri="{BB962C8B-B14F-4D97-AF65-F5344CB8AC3E}">
        <p14:creationId xmlns:p14="http://schemas.microsoft.com/office/powerpoint/2010/main" val="27396929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BF97437-3F32-4739-9075-1277FDF71346}" type="datetimeFigureOut">
              <a:rPr lang="en-US" smtClean="0"/>
              <a:t>5/16/2022</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0552F3FD-16BF-444E-A927-BFFC8C6FA1E5}" type="slidenum">
              <a:rPr lang="en-US" smtClean="0"/>
              <a:t>‹#›</a:t>
            </a:fld>
            <a:endParaRPr lang="en-US"/>
          </a:p>
        </p:txBody>
      </p:sp>
    </p:spTree>
    <p:extLst>
      <p:ext uri="{BB962C8B-B14F-4D97-AF65-F5344CB8AC3E}">
        <p14:creationId xmlns:p14="http://schemas.microsoft.com/office/powerpoint/2010/main" val="930588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29B07E3-6180-4129-9790-8DB0C313642E}" type="datetimeFigureOut">
              <a:rPr lang="en-US" smtClean="0"/>
              <a:t>5/16/2022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3B8F58E-9E94-4A1E-861E-882D96DF04E0}" type="slidenum">
              <a:rPr lang="en-US" smtClean="0"/>
              <a:t>‹#›</a:t>
            </a:fld>
            <a:endParaRPr lang="en-US"/>
          </a:p>
        </p:txBody>
      </p:sp>
    </p:spTree>
    <p:extLst>
      <p:ext uri="{BB962C8B-B14F-4D97-AF65-F5344CB8AC3E}">
        <p14:creationId xmlns:p14="http://schemas.microsoft.com/office/powerpoint/2010/main" val="8691452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BF97437-3F32-4739-9075-1277FDF71346}" type="datetimeFigureOut">
              <a:rPr lang="en-US" smtClean="0"/>
              <a:t>5/16/2022</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0552F3FD-16BF-444E-A927-BFFC8C6FA1E5}" type="slidenum">
              <a:rPr lang="en-US" smtClean="0"/>
              <a:t>‹#›</a:t>
            </a:fld>
            <a:endParaRPr lang="en-US"/>
          </a:p>
        </p:txBody>
      </p:sp>
    </p:spTree>
    <p:extLst>
      <p:ext uri="{BB962C8B-B14F-4D97-AF65-F5344CB8AC3E}">
        <p14:creationId xmlns:p14="http://schemas.microsoft.com/office/powerpoint/2010/main" val="5933916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BF97437-3F32-4739-9075-1277FDF71346}" type="datetimeFigureOut">
              <a:rPr lang="en-US" smtClean="0"/>
              <a:t>5/16/2022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0552F3FD-16BF-444E-A927-BFFC8C6FA1E5}" type="slidenum">
              <a:rPr lang="en-US" smtClean="0"/>
              <a:t>‹#›</a:t>
            </a:fld>
            <a:endParaRPr lang="en-US"/>
          </a:p>
        </p:txBody>
      </p:sp>
    </p:spTree>
    <p:extLst>
      <p:ext uri="{BB962C8B-B14F-4D97-AF65-F5344CB8AC3E}">
        <p14:creationId xmlns:p14="http://schemas.microsoft.com/office/powerpoint/2010/main" val="1498306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BF97437-3F32-4739-9075-1277FDF71346}" type="datetimeFigureOut">
              <a:rPr lang="en-US" smtClean="0"/>
              <a:t>5/16/2022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0552F3FD-16BF-444E-A927-BFFC8C6FA1E5}" type="slidenum">
              <a:rPr lang="en-US" smtClean="0"/>
              <a:t>‹#›</a:t>
            </a:fld>
            <a:endParaRPr lang="en-US"/>
          </a:p>
        </p:txBody>
      </p:sp>
    </p:spTree>
    <p:extLst>
      <p:ext uri="{BB962C8B-B14F-4D97-AF65-F5344CB8AC3E}">
        <p14:creationId xmlns:p14="http://schemas.microsoft.com/office/powerpoint/2010/main" val="9391285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29B07E3-6180-4129-9790-8DB0C313642E}" type="datetimeFigureOut">
              <a:rPr lang="en-US" smtClean="0"/>
              <a:t>5/16/2022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3B8F58E-9E94-4A1E-861E-882D96DF04E0}" type="slidenum">
              <a:rPr lang="en-US" smtClean="0"/>
              <a:t>‹#›</a:t>
            </a:fld>
            <a:endParaRPr lang="en-US"/>
          </a:p>
        </p:txBody>
      </p:sp>
    </p:spTree>
    <p:extLst>
      <p:ext uri="{BB962C8B-B14F-4D97-AF65-F5344CB8AC3E}">
        <p14:creationId xmlns:p14="http://schemas.microsoft.com/office/powerpoint/2010/main" val="38110660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96712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3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86385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4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35436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5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9098829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5149774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BF97437-3F32-4739-9075-1277FDF71346}" type="datetimeFigureOut">
              <a:rPr lang="en-US" smtClean="0"/>
              <a:t>5/16/2022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0552F3FD-16BF-444E-A927-BFFC8C6FA1E5}" type="slidenum">
              <a:rPr lang="en-US" smtClean="0"/>
              <a:t>‹#›</a:t>
            </a:fld>
            <a:endParaRPr lang="en-US"/>
          </a:p>
        </p:txBody>
      </p:sp>
    </p:spTree>
    <p:extLst>
      <p:ext uri="{BB962C8B-B14F-4D97-AF65-F5344CB8AC3E}">
        <p14:creationId xmlns:p14="http://schemas.microsoft.com/office/powerpoint/2010/main" val="2603097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29B07E3-6180-4129-9790-8DB0C313642E}" type="datetimeFigureOut">
              <a:rPr lang="en-US" smtClean="0"/>
              <a:t>5/16/2022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3B8F58E-9E94-4A1E-861E-882D96DF04E0}" type="slidenum">
              <a:rPr lang="en-US" smtClean="0"/>
              <a:t>‹#›</a:t>
            </a:fld>
            <a:endParaRPr lang="en-US"/>
          </a:p>
        </p:txBody>
      </p:sp>
    </p:spTree>
    <p:extLst>
      <p:ext uri="{BB962C8B-B14F-4D97-AF65-F5344CB8AC3E}">
        <p14:creationId xmlns:p14="http://schemas.microsoft.com/office/powerpoint/2010/main" val="12361399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BF97437-3F32-4739-9075-1277FDF71346}" type="datetimeFigureOut">
              <a:rPr lang="en-US" smtClean="0"/>
              <a:t>5/16/2022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0552F3FD-16BF-444E-A927-BFFC8C6FA1E5}" type="slidenum">
              <a:rPr lang="en-US" smtClean="0"/>
              <a:t>‹#›</a:t>
            </a:fld>
            <a:endParaRPr lang="en-US"/>
          </a:p>
        </p:txBody>
      </p:sp>
    </p:spTree>
    <p:extLst>
      <p:ext uri="{BB962C8B-B14F-4D97-AF65-F5344CB8AC3E}">
        <p14:creationId xmlns:p14="http://schemas.microsoft.com/office/powerpoint/2010/main" val="238943285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BF97437-3F32-4739-9075-1277FDF71346}" type="datetimeFigureOut">
              <a:rPr lang="en-US" smtClean="0"/>
              <a:t>5/16/2022</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0552F3FD-16BF-444E-A927-BFFC8C6FA1E5}" type="slidenum">
              <a:rPr lang="en-US" smtClean="0"/>
              <a:t>‹#›</a:t>
            </a:fld>
            <a:endParaRPr lang="en-US"/>
          </a:p>
        </p:txBody>
      </p:sp>
    </p:spTree>
    <p:extLst>
      <p:ext uri="{BB962C8B-B14F-4D97-AF65-F5344CB8AC3E}">
        <p14:creationId xmlns:p14="http://schemas.microsoft.com/office/powerpoint/2010/main" val="63072053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7BF97437-3F32-4739-9075-1277FDF71346}" type="datetimeFigureOut">
              <a:rPr lang="en-US" smtClean="0"/>
              <a:t>5/16/2022</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0552F3FD-16BF-444E-A927-BFFC8C6FA1E5}" type="slidenum">
              <a:rPr lang="en-US" smtClean="0"/>
              <a:t>‹#›</a:t>
            </a:fld>
            <a:endParaRPr lang="en-US"/>
          </a:p>
        </p:txBody>
      </p:sp>
    </p:spTree>
    <p:extLst>
      <p:ext uri="{BB962C8B-B14F-4D97-AF65-F5344CB8AC3E}">
        <p14:creationId xmlns:p14="http://schemas.microsoft.com/office/powerpoint/2010/main" val="361930001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7BF97437-3F32-4739-9075-1277FDF71346}" type="datetimeFigureOut">
              <a:rPr lang="en-US" smtClean="0"/>
              <a:t>5/16/2022</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0552F3FD-16BF-444E-A927-BFFC8C6FA1E5}" type="slidenum">
              <a:rPr lang="en-US" smtClean="0"/>
              <a:t>‹#›</a:t>
            </a:fld>
            <a:endParaRPr lang="en-US"/>
          </a:p>
        </p:txBody>
      </p:sp>
    </p:spTree>
    <p:extLst>
      <p:ext uri="{BB962C8B-B14F-4D97-AF65-F5344CB8AC3E}">
        <p14:creationId xmlns:p14="http://schemas.microsoft.com/office/powerpoint/2010/main" val="288746709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7BF97437-3F32-4739-9075-1277FDF71346}" type="datetimeFigureOut">
              <a:rPr lang="en-US" smtClean="0"/>
              <a:t>5/16/2022</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0552F3FD-16BF-444E-A927-BFFC8C6FA1E5}" type="slidenum">
              <a:rPr lang="en-US" smtClean="0"/>
              <a:t>‹#›</a:t>
            </a:fld>
            <a:endParaRPr lang="en-US"/>
          </a:p>
        </p:txBody>
      </p:sp>
    </p:spTree>
    <p:extLst>
      <p:ext uri="{BB962C8B-B14F-4D97-AF65-F5344CB8AC3E}">
        <p14:creationId xmlns:p14="http://schemas.microsoft.com/office/powerpoint/2010/main" val="425788787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BF97437-3F32-4739-9075-1277FDF71346}" type="datetimeFigureOut">
              <a:rPr lang="en-US" smtClean="0"/>
              <a:t>5/16/2022</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0552F3FD-16BF-444E-A927-BFFC8C6FA1E5}" type="slidenum">
              <a:rPr lang="en-US" smtClean="0"/>
              <a:t>‹#›</a:t>
            </a:fld>
            <a:endParaRPr lang="en-US"/>
          </a:p>
        </p:txBody>
      </p:sp>
    </p:spTree>
    <p:extLst>
      <p:ext uri="{BB962C8B-B14F-4D97-AF65-F5344CB8AC3E}">
        <p14:creationId xmlns:p14="http://schemas.microsoft.com/office/powerpoint/2010/main" val="174628913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BF97437-3F32-4739-9075-1277FDF71346}" type="datetimeFigureOut">
              <a:rPr lang="en-US" smtClean="0"/>
              <a:t>5/16/2022</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0552F3FD-16BF-444E-A927-BFFC8C6FA1E5}" type="slidenum">
              <a:rPr lang="en-US" smtClean="0"/>
              <a:t>‹#›</a:t>
            </a:fld>
            <a:endParaRPr lang="en-US"/>
          </a:p>
        </p:txBody>
      </p:sp>
    </p:spTree>
    <p:extLst>
      <p:ext uri="{BB962C8B-B14F-4D97-AF65-F5344CB8AC3E}">
        <p14:creationId xmlns:p14="http://schemas.microsoft.com/office/powerpoint/2010/main" val="246503474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BF97437-3F32-4739-9075-1277FDF71346}" type="datetimeFigureOut">
              <a:rPr lang="en-US" smtClean="0"/>
              <a:t>5/16/2022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0552F3FD-16BF-444E-A927-BFFC8C6FA1E5}" type="slidenum">
              <a:rPr lang="en-US" smtClean="0"/>
              <a:t>‹#›</a:t>
            </a:fld>
            <a:endParaRPr lang="en-US"/>
          </a:p>
        </p:txBody>
      </p:sp>
    </p:spTree>
    <p:extLst>
      <p:ext uri="{BB962C8B-B14F-4D97-AF65-F5344CB8AC3E}">
        <p14:creationId xmlns:p14="http://schemas.microsoft.com/office/powerpoint/2010/main" val="17221995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BF97437-3F32-4739-9075-1277FDF71346}" type="datetimeFigureOut">
              <a:rPr lang="en-US" smtClean="0"/>
              <a:t>5/16/2022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0552F3FD-16BF-444E-A927-BFFC8C6FA1E5}" type="slidenum">
              <a:rPr lang="en-US" smtClean="0"/>
              <a:t>‹#›</a:t>
            </a:fld>
            <a:endParaRPr lang="en-US"/>
          </a:p>
        </p:txBody>
      </p:sp>
    </p:spTree>
    <p:extLst>
      <p:ext uri="{BB962C8B-B14F-4D97-AF65-F5344CB8AC3E}">
        <p14:creationId xmlns:p14="http://schemas.microsoft.com/office/powerpoint/2010/main" val="3951820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29B07E3-6180-4129-9790-8DB0C313642E}" type="datetimeFigureOut">
              <a:rPr lang="en-US" smtClean="0"/>
              <a:t>5/16/2022</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3B8F58E-9E94-4A1E-861E-882D96DF04E0}" type="slidenum">
              <a:rPr lang="en-US" smtClean="0"/>
              <a:t>‹#›</a:t>
            </a:fld>
            <a:endParaRPr lang="en-US"/>
          </a:p>
        </p:txBody>
      </p:sp>
    </p:spTree>
    <p:extLst>
      <p:ext uri="{BB962C8B-B14F-4D97-AF65-F5344CB8AC3E}">
        <p14:creationId xmlns:p14="http://schemas.microsoft.com/office/powerpoint/2010/main" val="2188501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929B07E3-6180-4129-9790-8DB0C313642E}" type="datetimeFigureOut">
              <a:rPr lang="en-US" smtClean="0"/>
              <a:t>5/16/2022</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F3B8F58E-9E94-4A1E-861E-882D96DF04E0}" type="slidenum">
              <a:rPr lang="en-US" smtClean="0"/>
              <a:t>‹#›</a:t>
            </a:fld>
            <a:endParaRPr lang="en-US"/>
          </a:p>
        </p:txBody>
      </p:sp>
    </p:spTree>
    <p:extLst>
      <p:ext uri="{BB962C8B-B14F-4D97-AF65-F5344CB8AC3E}">
        <p14:creationId xmlns:p14="http://schemas.microsoft.com/office/powerpoint/2010/main" val="930506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929B07E3-6180-4129-9790-8DB0C313642E}" type="datetimeFigureOut">
              <a:rPr lang="en-US" smtClean="0"/>
              <a:t>5/16/2022</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F3B8F58E-9E94-4A1E-861E-882D96DF04E0}" type="slidenum">
              <a:rPr lang="en-US" smtClean="0"/>
              <a:t>‹#›</a:t>
            </a:fld>
            <a:endParaRPr lang="en-US"/>
          </a:p>
        </p:txBody>
      </p:sp>
    </p:spTree>
    <p:extLst>
      <p:ext uri="{BB962C8B-B14F-4D97-AF65-F5344CB8AC3E}">
        <p14:creationId xmlns:p14="http://schemas.microsoft.com/office/powerpoint/2010/main" val="3088603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929B07E3-6180-4129-9790-8DB0C313642E}" type="datetimeFigureOut">
              <a:rPr lang="en-US" smtClean="0"/>
              <a:t>5/16/2022</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F3B8F58E-9E94-4A1E-861E-882D96DF04E0}" type="slidenum">
              <a:rPr lang="en-US" smtClean="0"/>
              <a:t>‹#›</a:t>
            </a:fld>
            <a:endParaRPr lang="en-US"/>
          </a:p>
        </p:txBody>
      </p:sp>
    </p:spTree>
    <p:extLst>
      <p:ext uri="{BB962C8B-B14F-4D97-AF65-F5344CB8AC3E}">
        <p14:creationId xmlns:p14="http://schemas.microsoft.com/office/powerpoint/2010/main" val="3324904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29B07E3-6180-4129-9790-8DB0C313642E}" type="datetimeFigureOut">
              <a:rPr lang="en-US" smtClean="0"/>
              <a:t>5/16/2022</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3B8F58E-9E94-4A1E-861E-882D96DF04E0}" type="slidenum">
              <a:rPr lang="en-US" smtClean="0"/>
              <a:t>‹#›</a:t>
            </a:fld>
            <a:endParaRPr lang="en-US"/>
          </a:p>
        </p:txBody>
      </p:sp>
    </p:spTree>
    <p:extLst>
      <p:ext uri="{BB962C8B-B14F-4D97-AF65-F5344CB8AC3E}">
        <p14:creationId xmlns:p14="http://schemas.microsoft.com/office/powerpoint/2010/main" val="2723071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29B07E3-6180-4129-9790-8DB0C313642E}" type="datetimeFigureOut">
              <a:rPr lang="en-US" smtClean="0"/>
              <a:t>5/16/2022</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3B8F58E-9E94-4A1E-861E-882D96DF04E0}" type="slidenum">
              <a:rPr lang="en-US" smtClean="0"/>
              <a:t>‹#›</a:t>
            </a:fld>
            <a:endParaRPr lang="en-US"/>
          </a:p>
        </p:txBody>
      </p:sp>
    </p:spTree>
    <p:extLst>
      <p:ext uri="{BB962C8B-B14F-4D97-AF65-F5344CB8AC3E}">
        <p14:creationId xmlns:p14="http://schemas.microsoft.com/office/powerpoint/2010/main" val="1479319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image" Target="../media/image2.png"/><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3.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68300" y="-239068"/>
            <a:ext cx="12993280" cy="7253331"/>
          </a:xfrm>
          <a:prstGeom prst="rect">
            <a:avLst/>
          </a:prstGeom>
          <a:solidFill>
            <a:srgbClr val="E3DE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rot="16200000">
            <a:off x="7719921" y="3446028"/>
            <a:ext cx="7905750" cy="1038408"/>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6705600" y="5340914"/>
            <a:ext cx="6135732" cy="1624693"/>
          </a:xfrm>
          <a:custGeom>
            <a:avLst/>
            <a:gdLst>
              <a:gd name="connsiteX0" fmla="*/ 0 w 10877550"/>
              <a:gd name="connsiteY0" fmla="*/ 1428750 h 1428750"/>
              <a:gd name="connsiteX1" fmla="*/ 5438775 w 10877550"/>
              <a:gd name="connsiteY1" fmla="*/ 0 h 1428750"/>
              <a:gd name="connsiteX2" fmla="*/ 10877550 w 10877550"/>
              <a:gd name="connsiteY2" fmla="*/ 1428750 h 1428750"/>
              <a:gd name="connsiteX3" fmla="*/ 0 w 10877550"/>
              <a:gd name="connsiteY3" fmla="*/ 1428750 h 1428750"/>
              <a:gd name="connsiteX0" fmla="*/ 0 w 6135732"/>
              <a:gd name="connsiteY0" fmla="*/ 1428750 h 1428750"/>
              <a:gd name="connsiteX1" fmla="*/ 5438775 w 6135732"/>
              <a:gd name="connsiteY1" fmla="*/ 0 h 1428750"/>
              <a:gd name="connsiteX2" fmla="*/ 6135732 w 6135732"/>
              <a:gd name="connsiteY2" fmla="*/ 1428750 h 1428750"/>
              <a:gd name="connsiteX3" fmla="*/ 0 w 6135732"/>
              <a:gd name="connsiteY3" fmla="*/ 1428750 h 1428750"/>
              <a:gd name="connsiteX0" fmla="*/ 0 w 6135732"/>
              <a:gd name="connsiteY0" fmla="*/ 1624693 h 1624693"/>
              <a:gd name="connsiteX1" fmla="*/ 6131106 w 6135732"/>
              <a:gd name="connsiteY1" fmla="*/ 0 h 1624693"/>
              <a:gd name="connsiteX2" fmla="*/ 6135732 w 6135732"/>
              <a:gd name="connsiteY2" fmla="*/ 1624693 h 1624693"/>
              <a:gd name="connsiteX3" fmla="*/ 0 w 6135732"/>
              <a:gd name="connsiteY3" fmla="*/ 1624693 h 1624693"/>
            </a:gdLst>
            <a:ahLst/>
            <a:cxnLst>
              <a:cxn ang="0">
                <a:pos x="connsiteX0" y="connsiteY0"/>
              </a:cxn>
              <a:cxn ang="0">
                <a:pos x="connsiteX1" y="connsiteY1"/>
              </a:cxn>
              <a:cxn ang="0">
                <a:pos x="connsiteX2" y="connsiteY2"/>
              </a:cxn>
              <a:cxn ang="0">
                <a:pos x="connsiteX3" y="connsiteY3"/>
              </a:cxn>
            </a:cxnLst>
            <a:rect l="l" t="t" r="r" b="b"/>
            <a:pathLst>
              <a:path w="6135732" h="1624693">
                <a:moveTo>
                  <a:pt x="0" y="1624693"/>
                </a:moveTo>
                <a:lnTo>
                  <a:pt x="6131106" y="0"/>
                </a:lnTo>
                <a:lnTo>
                  <a:pt x="6135732" y="1624693"/>
                </a:lnTo>
                <a:lnTo>
                  <a:pt x="0" y="1624693"/>
                </a:lnTo>
                <a:close/>
              </a:path>
            </a:pathLst>
          </a:custGeom>
          <a:solidFill>
            <a:srgbClr val="B3C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p:cNvSpPr/>
          <p:nvPr/>
        </p:nvSpPr>
        <p:spPr>
          <a:xfrm flipV="1">
            <a:off x="-420205" y="2832"/>
            <a:ext cx="6514556" cy="1562645"/>
          </a:xfrm>
          <a:custGeom>
            <a:avLst/>
            <a:gdLst>
              <a:gd name="connsiteX0" fmla="*/ 0 w 10877550"/>
              <a:gd name="connsiteY0" fmla="*/ 1314451 h 1314451"/>
              <a:gd name="connsiteX1" fmla="*/ 5438775 w 10877550"/>
              <a:gd name="connsiteY1" fmla="*/ 0 h 1314451"/>
              <a:gd name="connsiteX2" fmla="*/ 10877550 w 10877550"/>
              <a:gd name="connsiteY2" fmla="*/ 1314451 h 1314451"/>
              <a:gd name="connsiteX3" fmla="*/ 0 w 10877550"/>
              <a:gd name="connsiteY3" fmla="*/ 1314451 h 1314451"/>
              <a:gd name="connsiteX0" fmla="*/ 0 w 7037070"/>
              <a:gd name="connsiteY0" fmla="*/ 1314451 h 1314451"/>
              <a:gd name="connsiteX1" fmla="*/ 1598295 w 7037070"/>
              <a:gd name="connsiteY1" fmla="*/ 0 h 1314451"/>
              <a:gd name="connsiteX2" fmla="*/ 7037070 w 7037070"/>
              <a:gd name="connsiteY2" fmla="*/ 1314451 h 1314451"/>
              <a:gd name="connsiteX3" fmla="*/ 0 w 7037070"/>
              <a:gd name="connsiteY3" fmla="*/ 1314451 h 1314451"/>
              <a:gd name="connsiteX0" fmla="*/ 0 w 7037070"/>
              <a:gd name="connsiteY0" fmla="*/ 1562645 h 1562645"/>
              <a:gd name="connsiteX1" fmla="*/ 553266 w 7037070"/>
              <a:gd name="connsiteY1" fmla="*/ 0 h 1562645"/>
              <a:gd name="connsiteX2" fmla="*/ 7037070 w 7037070"/>
              <a:gd name="connsiteY2" fmla="*/ 1562645 h 1562645"/>
              <a:gd name="connsiteX3" fmla="*/ 0 w 7037070"/>
              <a:gd name="connsiteY3" fmla="*/ 1562645 h 1562645"/>
              <a:gd name="connsiteX0" fmla="*/ 0 w 6514556"/>
              <a:gd name="connsiteY0" fmla="*/ 1562645 h 1562645"/>
              <a:gd name="connsiteX1" fmla="*/ 30752 w 6514556"/>
              <a:gd name="connsiteY1" fmla="*/ 0 h 1562645"/>
              <a:gd name="connsiteX2" fmla="*/ 6514556 w 6514556"/>
              <a:gd name="connsiteY2" fmla="*/ 1562645 h 1562645"/>
              <a:gd name="connsiteX3" fmla="*/ 0 w 6514556"/>
              <a:gd name="connsiteY3" fmla="*/ 1562645 h 1562645"/>
            </a:gdLst>
            <a:ahLst/>
            <a:cxnLst>
              <a:cxn ang="0">
                <a:pos x="connsiteX0" y="connsiteY0"/>
              </a:cxn>
              <a:cxn ang="0">
                <a:pos x="connsiteX1" y="connsiteY1"/>
              </a:cxn>
              <a:cxn ang="0">
                <a:pos x="connsiteX2" y="connsiteY2"/>
              </a:cxn>
              <a:cxn ang="0">
                <a:pos x="connsiteX3" y="connsiteY3"/>
              </a:cxn>
            </a:cxnLst>
            <a:rect l="l" t="t" r="r" b="b"/>
            <a:pathLst>
              <a:path w="6514556" h="1562645">
                <a:moveTo>
                  <a:pt x="0" y="1562645"/>
                </a:moveTo>
                <a:lnTo>
                  <a:pt x="30752" y="0"/>
                </a:lnTo>
                <a:lnTo>
                  <a:pt x="6514556" y="1562645"/>
                </a:lnTo>
                <a:lnTo>
                  <a:pt x="0" y="1562645"/>
                </a:lnTo>
                <a:close/>
              </a:path>
            </a:pathLst>
          </a:custGeom>
          <a:solidFill>
            <a:srgbClr val="B3C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p:cNvSpPr/>
          <p:nvPr/>
        </p:nvSpPr>
        <p:spPr>
          <a:xfrm rot="16200000" flipV="1">
            <a:off x="-3343881" y="2062743"/>
            <a:ext cx="7722870" cy="1035108"/>
          </a:xfrm>
          <a:custGeom>
            <a:avLst/>
            <a:gdLst>
              <a:gd name="connsiteX0" fmla="*/ 0 w 7905750"/>
              <a:gd name="connsiteY0" fmla="*/ 1035108 h 1035108"/>
              <a:gd name="connsiteX1" fmla="*/ 3952875 w 7905750"/>
              <a:gd name="connsiteY1" fmla="*/ 0 h 1035108"/>
              <a:gd name="connsiteX2" fmla="*/ 7905750 w 7905750"/>
              <a:gd name="connsiteY2" fmla="*/ 1035108 h 1035108"/>
              <a:gd name="connsiteX3" fmla="*/ 0 w 7905750"/>
              <a:gd name="connsiteY3" fmla="*/ 1035108 h 1035108"/>
              <a:gd name="connsiteX0" fmla="*/ 0 w 7722870"/>
              <a:gd name="connsiteY0" fmla="*/ 1035108 h 1035108"/>
              <a:gd name="connsiteX1" fmla="*/ 3952875 w 7722870"/>
              <a:gd name="connsiteY1" fmla="*/ 0 h 1035108"/>
              <a:gd name="connsiteX2" fmla="*/ 7722870 w 7722870"/>
              <a:gd name="connsiteY2" fmla="*/ 1022045 h 1035108"/>
              <a:gd name="connsiteX3" fmla="*/ 0 w 7722870"/>
              <a:gd name="connsiteY3" fmla="*/ 1035108 h 1035108"/>
            </a:gdLst>
            <a:ahLst/>
            <a:cxnLst>
              <a:cxn ang="0">
                <a:pos x="connsiteX0" y="connsiteY0"/>
              </a:cxn>
              <a:cxn ang="0">
                <a:pos x="connsiteX1" y="connsiteY1"/>
              </a:cxn>
              <a:cxn ang="0">
                <a:pos x="connsiteX2" y="connsiteY2"/>
              </a:cxn>
              <a:cxn ang="0">
                <a:pos x="connsiteX3" y="connsiteY3"/>
              </a:cxn>
            </a:cxnLst>
            <a:rect l="l" t="t" r="r" b="b"/>
            <a:pathLst>
              <a:path w="7722870" h="1035108">
                <a:moveTo>
                  <a:pt x="0" y="1035108"/>
                </a:moveTo>
                <a:lnTo>
                  <a:pt x="3952875" y="0"/>
                </a:lnTo>
                <a:lnTo>
                  <a:pt x="7722870" y="1022045"/>
                </a:lnTo>
                <a:lnTo>
                  <a:pt x="0" y="1035108"/>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58626" y="5711586"/>
            <a:ext cx="1911648" cy="975663"/>
          </a:xfrm>
          <a:prstGeom prst="rect">
            <a:avLst/>
          </a:prstGeom>
        </p:spPr>
      </p:pic>
    </p:spTree>
    <p:extLst>
      <p:ext uri="{BB962C8B-B14F-4D97-AF65-F5344CB8AC3E}">
        <p14:creationId xmlns:p14="http://schemas.microsoft.com/office/powerpoint/2010/main" val="4223779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246743" y="-209005"/>
            <a:ext cx="13141108" cy="7391683"/>
          </a:xfrm>
          <a:prstGeom prst="rect">
            <a:avLst/>
          </a:prstGeom>
          <a:solidFill>
            <a:srgbClr val="E3DE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1551099" y="928272"/>
            <a:ext cx="9485036" cy="4840953"/>
          </a:xfrm>
          <a:prstGeom prst="rect">
            <a:avLst/>
          </a:prstGeom>
        </p:spPr>
      </p:pic>
      <p:sp>
        <p:nvSpPr>
          <p:cNvPr id="9" name="Isosceles Triangle 12"/>
          <p:cNvSpPr/>
          <p:nvPr/>
        </p:nvSpPr>
        <p:spPr>
          <a:xfrm flipV="1">
            <a:off x="6545941" y="4455883"/>
            <a:ext cx="6509659" cy="1487509"/>
          </a:xfrm>
          <a:custGeom>
            <a:avLst/>
            <a:gdLst>
              <a:gd name="connsiteX0" fmla="*/ 0 w 11543836"/>
              <a:gd name="connsiteY0" fmla="*/ 1458481 h 1458481"/>
              <a:gd name="connsiteX1" fmla="*/ 5771918 w 11543836"/>
              <a:gd name="connsiteY1" fmla="*/ 0 h 1458481"/>
              <a:gd name="connsiteX2" fmla="*/ 11543836 w 11543836"/>
              <a:gd name="connsiteY2" fmla="*/ 1458481 h 1458481"/>
              <a:gd name="connsiteX3" fmla="*/ 0 w 11543836"/>
              <a:gd name="connsiteY3" fmla="*/ 1458481 h 1458481"/>
              <a:gd name="connsiteX0" fmla="*/ 0 w 11543836"/>
              <a:gd name="connsiteY0" fmla="*/ 1487509 h 1487509"/>
              <a:gd name="connsiteX1" fmla="*/ 5902547 w 11543836"/>
              <a:gd name="connsiteY1" fmla="*/ 0 h 1487509"/>
              <a:gd name="connsiteX2" fmla="*/ 11543836 w 11543836"/>
              <a:gd name="connsiteY2" fmla="*/ 1487509 h 1487509"/>
              <a:gd name="connsiteX3" fmla="*/ 0 w 11543836"/>
              <a:gd name="connsiteY3" fmla="*/ 1487509 h 1487509"/>
              <a:gd name="connsiteX0" fmla="*/ 0 w 5902547"/>
              <a:gd name="connsiteY0" fmla="*/ 1487509 h 1487509"/>
              <a:gd name="connsiteX1" fmla="*/ 5902547 w 5902547"/>
              <a:gd name="connsiteY1" fmla="*/ 0 h 1487509"/>
              <a:gd name="connsiteX2" fmla="*/ 5883265 w 5902547"/>
              <a:gd name="connsiteY2" fmla="*/ 1487509 h 1487509"/>
              <a:gd name="connsiteX3" fmla="*/ 0 w 5902547"/>
              <a:gd name="connsiteY3" fmla="*/ 1487509 h 1487509"/>
            </a:gdLst>
            <a:ahLst/>
            <a:cxnLst>
              <a:cxn ang="0">
                <a:pos x="connsiteX0" y="connsiteY0"/>
              </a:cxn>
              <a:cxn ang="0">
                <a:pos x="connsiteX1" y="connsiteY1"/>
              </a:cxn>
              <a:cxn ang="0">
                <a:pos x="connsiteX2" y="connsiteY2"/>
              </a:cxn>
              <a:cxn ang="0">
                <a:pos x="connsiteX3" y="connsiteY3"/>
              </a:cxn>
            </a:cxnLst>
            <a:rect l="l" t="t" r="r" b="b"/>
            <a:pathLst>
              <a:path w="5902547" h="1487509">
                <a:moveTo>
                  <a:pt x="0" y="1487509"/>
                </a:moveTo>
                <a:lnTo>
                  <a:pt x="5902547" y="0"/>
                </a:lnTo>
                <a:lnTo>
                  <a:pt x="5883265" y="1487509"/>
                </a:lnTo>
                <a:lnTo>
                  <a:pt x="0" y="1487509"/>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236281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90" r:id="rId13"/>
    <p:sldLayoutId id="2147483691" r:id="rId14"/>
    <p:sldLayoutId id="2147483692" r:id="rId15"/>
    <p:sldLayoutId id="2147483693"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246743" y="-209005"/>
            <a:ext cx="13141108" cy="7391683"/>
          </a:xfrm>
          <a:prstGeom prst="rect">
            <a:avLst/>
          </a:prstGeom>
          <a:solidFill>
            <a:srgbClr val="E3DE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551099" y="928272"/>
            <a:ext cx="9485036" cy="4840953"/>
          </a:xfrm>
          <a:prstGeom prst="rect">
            <a:avLst/>
          </a:prstGeom>
        </p:spPr>
      </p:pic>
      <p:sp>
        <p:nvSpPr>
          <p:cNvPr id="9" name="Isosceles Triangle 12"/>
          <p:cNvSpPr/>
          <p:nvPr/>
        </p:nvSpPr>
        <p:spPr>
          <a:xfrm flipV="1">
            <a:off x="6545941" y="4455883"/>
            <a:ext cx="6509659" cy="1487509"/>
          </a:xfrm>
          <a:custGeom>
            <a:avLst/>
            <a:gdLst>
              <a:gd name="connsiteX0" fmla="*/ 0 w 11543836"/>
              <a:gd name="connsiteY0" fmla="*/ 1458481 h 1458481"/>
              <a:gd name="connsiteX1" fmla="*/ 5771918 w 11543836"/>
              <a:gd name="connsiteY1" fmla="*/ 0 h 1458481"/>
              <a:gd name="connsiteX2" fmla="*/ 11543836 w 11543836"/>
              <a:gd name="connsiteY2" fmla="*/ 1458481 h 1458481"/>
              <a:gd name="connsiteX3" fmla="*/ 0 w 11543836"/>
              <a:gd name="connsiteY3" fmla="*/ 1458481 h 1458481"/>
              <a:gd name="connsiteX0" fmla="*/ 0 w 11543836"/>
              <a:gd name="connsiteY0" fmla="*/ 1487509 h 1487509"/>
              <a:gd name="connsiteX1" fmla="*/ 5902547 w 11543836"/>
              <a:gd name="connsiteY1" fmla="*/ 0 h 1487509"/>
              <a:gd name="connsiteX2" fmla="*/ 11543836 w 11543836"/>
              <a:gd name="connsiteY2" fmla="*/ 1487509 h 1487509"/>
              <a:gd name="connsiteX3" fmla="*/ 0 w 11543836"/>
              <a:gd name="connsiteY3" fmla="*/ 1487509 h 1487509"/>
              <a:gd name="connsiteX0" fmla="*/ 0 w 5902547"/>
              <a:gd name="connsiteY0" fmla="*/ 1487509 h 1487509"/>
              <a:gd name="connsiteX1" fmla="*/ 5902547 w 5902547"/>
              <a:gd name="connsiteY1" fmla="*/ 0 h 1487509"/>
              <a:gd name="connsiteX2" fmla="*/ 5883265 w 5902547"/>
              <a:gd name="connsiteY2" fmla="*/ 1487509 h 1487509"/>
              <a:gd name="connsiteX3" fmla="*/ 0 w 5902547"/>
              <a:gd name="connsiteY3" fmla="*/ 1487509 h 1487509"/>
            </a:gdLst>
            <a:ahLst/>
            <a:cxnLst>
              <a:cxn ang="0">
                <a:pos x="connsiteX0" y="connsiteY0"/>
              </a:cxn>
              <a:cxn ang="0">
                <a:pos x="connsiteX1" y="connsiteY1"/>
              </a:cxn>
              <a:cxn ang="0">
                <a:pos x="connsiteX2" y="connsiteY2"/>
              </a:cxn>
              <a:cxn ang="0">
                <a:pos x="connsiteX3" y="connsiteY3"/>
              </a:cxn>
            </a:cxnLst>
            <a:rect l="l" t="t" r="r" b="b"/>
            <a:pathLst>
              <a:path w="5902547" h="1487509">
                <a:moveTo>
                  <a:pt x="0" y="1487509"/>
                </a:moveTo>
                <a:lnTo>
                  <a:pt x="5902547" y="0"/>
                </a:lnTo>
                <a:lnTo>
                  <a:pt x="5883265" y="1487509"/>
                </a:lnTo>
                <a:lnTo>
                  <a:pt x="0" y="1487509"/>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70087766"/>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mailto:Lauren.Kremper-DiFilippo@dol.nj.gov" TargetMode="External"/><Relationship Id="rId2" Type="http://schemas.openxmlformats.org/officeDocument/2006/relationships/hyperlink" Target="mailto:James.Manning@dol.nj.gov" TargetMode="External"/><Relationship Id="rId1" Type="http://schemas.openxmlformats.org/officeDocument/2006/relationships/slideLayout" Target="../slideLayouts/slideLayout7.xml"/><Relationship Id="rId5" Type="http://schemas.openxmlformats.org/officeDocument/2006/relationships/hyperlink" Target="mailto:William.Sarboukh@dol.nj.gov" TargetMode="External"/><Relationship Id="rId4" Type="http://schemas.openxmlformats.org/officeDocument/2006/relationships/hyperlink" Target="mailto:Tami.Novatin@dol.nj.gov"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E638CB7-5363-40B9-86C1-A0E6002B062B}"/>
              </a:ext>
            </a:extLst>
          </p:cNvPr>
          <p:cNvSpPr/>
          <p:nvPr/>
        </p:nvSpPr>
        <p:spPr>
          <a:xfrm>
            <a:off x="1372764" y="5410249"/>
            <a:ext cx="9595821" cy="13628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lnSpc>
                <a:spcPct val="107000"/>
              </a:lnSpc>
              <a:spcBef>
                <a:spcPts val="0"/>
              </a:spcBef>
              <a:spcAft>
                <a:spcPts val="0"/>
              </a:spcAft>
            </a:pPr>
            <a:endParaRPr lang="en-US" sz="30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75190895-98D6-45AC-B6C0-9A7D53CA9269}"/>
              </a:ext>
            </a:extLst>
          </p:cNvPr>
          <p:cNvSpPr txBox="1"/>
          <p:nvPr/>
        </p:nvSpPr>
        <p:spPr>
          <a:xfrm>
            <a:off x="1372764" y="6091691"/>
            <a:ext cx="10199801" cy="600164"/>
          </a:xfrm>
          <a:prstGeom prst="rect">
            <a:avLst/>
          </a:prstGeom>
          <a:noFill/>
        </p:spPr>
        <p:txBody>
          <a:bodyPr wrap="square" rtlCol="0">
            <a:spAutoFit/>
          </a:bodyPr>
          <a:lstStyle/>
          <a:p>
            <a:r>
              <a:rPr lang="en-US" sz="32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An Overview of Successful Pre-Apprenticeship Programs</a:t>
            </a:r>
            <a:endParaRPr lang="en-US" sz="3200" b="1"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C660657C-0CD7-4588-9EAD-275E65249C57}"/>
              </a:ext>
            </a:extLst>
          </p:cNvPr>
          <p:cNvSpPr txBox="1"/>
          <p:nvPr/>
        </p:nvSpPr>
        <p:spPr>
          <a:xfrm>
            <a:off x="4110531" y="5506916"/>
            <a:ext cx="5830644" cy="584775"/>
          </a:xfrm>
          <a:prstGeom prst="rect">
            <a:avLst/>
          </a:prstGeom>
          <a:noFill/>
        </p:spPr>
        <p:txBody>
          <a:bodyPr wrap="square" rtlCol="0">
            <a:spAutoFit/>
          </a:bodyPr>
          <a:lstStyle/>
          <a:p>
            <a:r>
              <a:rPr lang="en-US" sz="32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Partnerships that Work:</a:t>
            </a:r>
          </a:p>
        </p:txBody>
      </p:sp>
    </p:spTree>
    <p:extLst>
      <p:ext uri="{BB962C8B-B14F-4D97-AF65-F5344CB8AC3E}">
        <p14:creationId xmlns:p14="http://schemas.microsoft.com/office/powerpoint/2010/main" val="3646051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B6A8741-B06C-43DB-8610-6F9A9976D470}"/>
              </a:ext>
            </a:extLst>
          </p:cNvPr>
          <p:cNvSpPr/>
          <p:nvPr/>
        </p:nvSpPr>
        <p:spPr>
          <a:xfrm>
            <a:off x="3670189" y="1097279"/>
            <a:ext cx="5043507" cy="7422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235372" y="2078224"/>
            <a:ext cx="9898793" cy="3477875"/>
          </a:xfrm>
          <a:prstGeom prst="rect">
            <a:avLst/>
          </a:prstGeom>
          <a:noFill/>
        </p:spPr>
        <p:txBody>
          <a:bodyPr wrap="square" rtlCol="0">
            <a:spAutoFit/>
          </a:bodyPr>
          <a:lstStyle/>
          <a:p>
            <a:pPr algn="ctr"/>
            <a:r>
              <a:rPr lang="en-US" sz="4200" dirty="0">
                <a:solidFill>
                  <a:schemeClr val="tx1">
                    <a:lumMod val="75000"/>
                    <a:lumOff val="25000"/>
                  </a:schemeClr>
                </a:solidFill>
                <a:latin typeface="Segoe UI Black" panose="020B0A02040204020203" pitchFamily="34" charset="0"/>
                <a:ea typeface="Segoe UI Black" panose="020B0A02040204020203" pitchFamily="34" charset="0"/>
                <a:cs typeface="Segoe UI" panose="020B0502040204020203" pitchFamily="34" charset="0"/>
              </a:rPr>
              <a:t>Please describe how you determined the occupations for your pre-apprenticeship training program.</a:t>
            </a:r>
          </a:p>
          <a:p>
            <a:pPr algn="ctr"/>
            <a:endParaRPr lang="en-US" sz="1000" dirty="0">
              <a:solidFill>
                <a:schemeClr val="tx1">
                  <a:lumMod val="75000"/>
                  <a:lumOff val="25000"/>
                </a:schemeClr>
              </a:solidFill>
              <a:latin typeface="Segoe UI Black" panose="020B0A02040204020203" pitchFamily="34" charset="0"/>
              <a:ea typeface="Segoe UI Black" panose="020B0A02040204020203" pitchFamily="34" charset="0"/>
              <a:cs typeface="Segoe UI" panose="020B0502040204020203" pitchFamily="34" charset="0"/>
            </a:endParaRPr>
          </a:p>
          <a:p>
            <a:pPr algn="ctr"/>
            <a:r>
              <a:rPr lang="en-US" sz="4200" dirty="0">
                <a:solidFill>
                  <a:schemeClr val="tx1">
                    <a:lumMod val="75000"/>
                    <a:lumOff val="25000"/>
                  </a:schemeClr>
                </a:solidFill>
                <a:latin typeface="Segoe UI Black" panose="020B0A02040204020203" pitchFamily="34" charset="0"/>
                <a:ea typeface="Segoe UI Black" panose="020B0A02040204020203" pitchFamily="34" charset="0"/>
                <a:cs typeface="Segoe UI" panose="020B0502040204020203" pitchFamily="34" charset="0"/>
              </a:rPr>
              <a:t>Are there any important steps or best practices you can share?</a:t>
            </a:r>
          </a:p>
        </p:txBody>
      </p:sp>
      <p:sp>
        <p:nvSpPr>
          <p:cNvPr id="5" name="TextBox 4">
            <a:extLst>
              <a:ext uri="{FF2B5EF4-FFF2-40B4-BE49-F238E27FC236}">
                <a16:creationId xmlns:a16="http://schemas.microsoft.com/office/drawing/2014/main" id="{CAF82AEA-175C-E2FD-B72C-CEBC0111CD1C}"/>
              </a:ext>
            </a:extLst>
          </p:cNvPr>
          <p:cNvSpPr txBox="1"/>
          <p:nvPr/>
        </p:nvSpPr>
        <p:spPr>
          <a:xfrm>
            <a:off x="2780121" y="1182884"/>
            <a:ext cx="6631756" cy="553998"/>
          </a:xfrm>
          <a:prstGeom prst="rect">
            <a:avLst/>
          </a:prstGeom>
          <a:noFill/>
        </p:spPr>
        <p:txBody>
          <a:bodyPr wrap="square">
            <a:spAutoFit/>
          </a:bodyPr>
          <a:lstStyle/>
          <a:p>
            <a:pPr algn="ctr"/>
            <a:r>
              <a:rPr lang="en-US" sz="3000" dirty="0">
                <a:solidFill>
                  <a:schemeClr val="tx1">
                    <a:lumMod val="75000"/>
                    <a:lumOff val="25000"/>
                  </a:schemeClr>
                </a:solidFill>
                <a:latin typeface="Segoe UI Black" panose="020B0A02040204020203" pitchFamily="34" charset="0"/>
                <a:ea typeface="Segoe UI Black" panose="020B0A02040204020203" pitchFamily="34" charset="0"/>
                <a:cs typeface="Segoe UI" panose="020B0502040204020203" pitchFamily="34" charset="0"/>
              </a:rPr>
              <a:t>Discussion Question #4</a:t>
            </a:r>
          </a:p>
        </p:txBody>
      </p:sp>
    </p:spTree>
    <p:extLst>
      <p:ext uri="{BB962C8B-B14F-4D97-AF65-F5344CB8AC3E}">
        <p14:creationId xmlns:p14="http://schemas.microsoft.com/office/powerpoint/2010/main" val="2199404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D064D8C-8958-4CDF-B97A-DDFBA42B53AD}"/>
              </a:ext>
            </a:extLst>
          </p:cNvPr>
          <p:cNvSpPr/>
          <p:nvPr/>
        </p:nvSpPr>
        <p:spPr>
          <a:xfrm>
            <a:off x="3670189" y="1226372"/>
            <a:ext cx="5043507" cy="7422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230031" y="2188705"/>
            <a:ext cx="9914892" cy="2831544"/>
          </a:xfrm>
          <a:prstGeom prst="rect">
            <a:avLst/>
          </a:prstGeom>
          <a:noFill/>
        </p:spPr>
        <p:txBody>
          <a:bodyPr wrap="square" rtlCol="0">
            <a:spAutoFit/>
          </a:bodyPr>
          <a:lstStyle/>
          <a:p>
            <a:pPr algn="ctr"/>
            <a:r>
              <a:rPr lang="en-US" sz="4200" dirty="0">
                <a:solidFill>
                  <a:schemeClr val="tx1">
                    <a:lumMod val="75000"/>
                    <a:lumOff val="25000"/>
                  </a:schemeClr>
                </a:solidFill>
                <a:latin typeface="Segoe UI Black" panose="020B0A02040204020203" pitchFamily="34" charset="0"/>
                <a:ea typeface="Segoe UI Black" panose="020B0A02040204020203" pitchFamily="34" charset="0"/>
                <a:cs typeface="Segoe UI" panose="020B0502040204020203" pitchFamily="34" charset="0"/>
              </a:rPr>
              <a:t>What are some tips to ensuring future viability of your programs?</a:t>
            </a:r>
          </a:p>
          <a:p>
            <a:pPr algn="ctr"/>
            <a:endParaRPr lang="en-US" sz="1000" dirty="0">
              <a:solidFill>
                <a:schemeClr val="tx1">
                  <a:lumMod val="75000"/>
                  <a:lumOff val="25000"/>
                </a:schemeClr>
              </a:solidFill>
              <a:latin typeface="Segoe UI Black" panose="020B0A02040204020203" pitchFamily="34" charset="0"/>
              <a:ea typeface="Segoe UI Black" panose="020B0A02040204020203" pitchFamily="34" charset="0"/>
              <a:cs typeface="Segoe UI" panose="020B0502040204020203" pitchFamily="34" charset="0"/>
            </a:endParaRPr>
          </a:p>
          <a:p>
            <a:pPr algn="ctr"/>
            <a:r>
              <a:rPr lang="en-US" sz="4200" dirty="0">
                <a:solidFill>
                  <a:schemeClr val="tx1">
                    <a:lumMod val="75000"/>
                    <a:lumOff val="25000"/>
                  </a:schemeClr>
                </a:solidFill>
                <a:latin typeface="Segoe UI Black" panose="020B0A02040204020203" pitchFamily="34" charset="0"/>
                <a:ea typeface="Segoe UI Black" panose="020B0A02040204020203" pitchFamily="34" charset="0"/>
                <a:cs typeface="Segoe UI" panose="020B0502040204020203" pitchFamily="34" charset="0"/>
              </a:rPr>
              <a:t>How do you evaluate overall program performance?</a:t>
            </a:r>
          </a:p>
        </p:txBody>
      </p:sp>
      <p:sp>
        <p:nvSpPr>
          <p:cNvPr id="5" name="TextBox 4">
            <a:extLst>
              <a:ext uri="{FF2B5EF4-FFF2-40B4-BE49-F238E27FC236}">
                <a16:creationId xmlns:a16="http://schemas.microsoft.com/office/drawing/2014/main" id="{CAF82AEA-175C-E2FD-B72C-CEBC0111CD1C}"/>
              </a:ext>
            </a:extLst>
          </p:cNvPr>
          <p:cNvSpPr txBox="1"/>
          <p:nvPr/>
        </p:nvSpPr>
        <p:spPr>
          <a:xfrm>
            <a:off x="2871599" y="1311979"/>
            <a:ext cx="6631756" cy="553998"/>
          </a:xfrm>
          <a:prstGeom prst="rect">
            <a:avLst/>
          </a:prstGeom>
          <a:noFill/>
        </p:spPr>
        <p:txBody>
          <a:bodyPr wrap="square">
            <a:spAutoFit/>
          </a:bodyPr>
          <a:lstStyle/>
          <a:p>
            <a:pPr algn="ctr"/>
            <a:r>
              <a:rPr lang="en-US" sz="3000" dirty="0">
                <a:solidFill>
                  <a:schemeClr val="tx1">
                    <a:lumMod val="75000"/>
                    <a:lumOff val="25000"/>
                  </a:schemeClr>
                </a:solidFill>
                <a:latin typeface="Segoe UI Black" panose="020B0A02040204020203" pitchFamily="34" charset="0"/>
                <a:ea typeface="Segoe UI Black" panose="020B0A02040204020203" pitchFamily="34" charset="0"/>
                <a:cs typeface="Segoe UI" panose="020B0502040204020203" pitchFamily="34" charset="0"/>
              </a:rPr>
              <a:t>Discussion Question #5</a:t>
            </a:r>
          </a:p>
        </p:txBody>
      </p:sp>
    </p:spTree>
    <p:extLst>
      <p:ext uri="{BB962C8B-B14F-4D97-AF65-F5344CB8AC3E}">
        <p14:creationId xmlns:p14="http://schemas.microsoft.com/office/powerpoint/2010/main" val="3403690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121C35-38C9-4146-B636-B7333A3F97C3}"/>
              </a:ext>
            </a:extLst>
          </p:cNvPr>
          <p:cNvSpPr/>
          <p:nvPr/>
        </p:nvSpPr>
        <p:spPr>
          <a:xfrm>
            <a:off x="3606520" y="1249374"/>
            <a:ext cx="5043507" cy="7422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310678" y="2085054"/>
            <a:ext cx="9742770" cy="2687891"/>
          </a:xfrm>
          <a:prstGeom prst="rect">
            <a:avLst/>
          </a:prstGeom>
          <a:noFill/>
        </p:spPr>
        <p:txBody>
          <a:bodyPr wrap="square" rtlCol="0">
            <a:spAutoFit/>
          </a:bodyPr>
          <a:lstStyle/>
          <a:p>
            <a:pPr algn="ctr"/>
            <a:r>
              <a:rPr lang="en-US" sz="4200" dirty="0">
                <a:solidFill>
                  <a:schemeClr val="tx1">
                    <a:lumMod val="75000"/>
                    <a:lumOff val="25000"/>
                  </a:schemeClr>
                </a:solidFill>
                <a:latin typeface="Segoe UI Black" panose="020B0A02040204020203" pitchFamily="34" charset="0"/>
                <a:ea typeface="Segoe UI Black" panose="020B0A02040204020203" pitchFamily="34" charset="0"/>
                <a:cs typeface="Segoe UI" panose="020B0502040204020203" pitchFamily="34" charset="0"/>
              </a:rPr>
              <a:t>Do you have any other thoughts or suggestions that an organization should consider when starting a pre-apprenticeship program?</a:t>
            </a:r>
          </a:p>
        </p:txBody>
      </p:sp>
      <p:sp>
        <p:nvSpPr>
          <p:cNvPr id="5" name="TextBox 4">
            <a:extLst>
              <a:ext uri="{FF2B5EF4-FFF2-40B4-BE49-F238E27FC236}">
                <a16:creationId xmlns:a16="http://schemas.microsoft.com/office/drawing/2014/main" id="{CAF82AEA-175C-E2FD-B72C-CEBC0111CD1C}"/>
              </a:ext>
            </a:extLst>
          </p:cNvPr>
          <p:cNvSpPr txBox="1"/>
          <p:nvPr/>
        </p:nvSpPr>
        <p:spPr>
          <a:xfrm>
            <a:off x="2780122" y="1344251"/>
            <a:ext cx="6631756" cy="553998"/>
          </a:xfrm>
          <a:prstGeom prst="rect">
            <a:avLst/>
          </a:prstGeom>
          <a:noFill/>
        </p:spPr>
        <p:txBody>
          <a:bodyPr wrap="square">
            <a:spAutoFit/>
          </a:bodyPr>
          <a:lstStyle/>
          <a:p>
            <a:pPr algn="ctr"/>
            <a:r>
              <a:rPr lang="en-US" sz="3000" dirty="0">
                <a:solidFill>
                  <a:schemeClr val="tx1">
                    <a:lumMod val="75000"/>
                    <a:lumOff val="25000"/>
                  </a:schemeClr>
                </a:solidFill>
                <a:latin typeface="Segoe UI Black" panose="020B0A02040204020203" pitchFamily="34" charset="0"/>
                <a:ea typeface="Segoe UI Black" panose="020B0A02040204020203" pitchFamily="34" charset="0"/>
                <a:cs typeface="Segoe UI" panose="020B0502040204020203" pitchFamily="34" charset="0"/>
              </a:rPr>
              <a:t>Discussion Question #6</a:t>
            </a:r>
          </a:p>
        </p:txBody>
      </p:sp>
    </p:spTree>
    <p:extLst>
      <p:ext uri="{BB962C8B-B14F-4D97-AF65-F5344CB8AC3E}">
        <p14:creationId xmlns:p14="http://schemas.microsoft.com/office/powerpoint/2010/main" val="2446699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7388" y="445623"/>
            <a:ext cx="10532219" cy="1045065"/>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egoe UI" panose="020B0502040204020203" pitchFamily="34" charset="0"/>
              <a:cs typeface="Segoe UI" panose="020B0502040204020203" pitchFamily="34" charset="0"/>
            </a:endParaRPr>
          </a:p>
        </p:txBody>
      </p:sp>
      <p:sp>
        <p:nvSpPr>
          <p:cNvPr id="3" name="TextBox 2">
            <a:extLst>
              <a:ext uri="{FF2B5EF4-FFF2-40B4-BE49-F238E27FC236}">
                <a16:creationId xmlns:a16="http://schemas.microsoft.com/office/drawing/2014/main" id="{0837CD2B-5D51-4866-81CC-D5FA6493E6A9}"/>
              </a:ext>
            </a:extLst>
          </p:cNvPr>
          <p:cNvSpPr txBox="1">
            <a:spLocks noChangeArrowheads="1"/>
          </p:cNvSpPr>
          <p:nvPr/>
        </p:nvSpPr>
        <p:spPr bwMode="auto">
          <a:xfrm>
            <a:off x="1732235" y="573276"/>
            <a:ext cx="902252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orbel" panose="020B0503020204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orbel" panose="020B0503020204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defRPr>
            </a:lvl9pPr>
          </a:lstStyle>
          <a:p>
            <a:pPr algn="ctr">
              <a:lnSpc>
                <a:spcPct val="100000"/>
              </a:lnSpc>
              <a:spcBef>
                <a:spcPct val="0"/>
              </a:spcBef>
              <a:buFontTx/>
              <a:buNone/>
              <a:defRPr/>
            </a:pPr>
            <a:r>
              <a:rPr lang="en-US" sz="4800" b="1">
                <a:solidFill>
                  <a:schemeClr val="tx1">
                    <a:lumMod val="75000"/>
                    <a:lumOff val="25000"/>
                  </a:schemeClr>
                </a:solidFill>
                <a:latin typeface="Segoe UI Black" panose="020B0A02040204020203" pitchFamily="34" charset="0"/>
                <a:ea typeface="Segoe UI Black" panose="020B0A02040204020203" pitchFamily="34" charset="0"/>
                <a:cs typeface="Segoe UI" panose="020B0502040204020203" pitchFamily="34" charset="0"/>
              </a:rPr>
              <a:t>NJ Office of Apprenticeship</a:t>
            </a:r>
            <a:endParaRPr lang="en-US" altLang="en-US" sz="4800" b="1">
              <a:solidFill>
                <a:schemeClr val="tx1">
                  <a:lumMod val="75000"/>
                  <a:lumOff val="25000"/>
                </a:schemeClr>
              </a:solidFill>
              <a:latin typeface="Segoe UI Black" panose="020B0A02040204020203" pitchFamily="34" charset="0"/>
              <a:ea typeface="Segoe UI Black" panose="020B0A02040204020203" pitchFamily="34" charset="0"/>
              <a:cs typeface="Segoe UI" panose="020B0502040204020203" pitchFamily="34" charset="0"/>
            </a:endParaRPr>
          </a:p>
        </p:txBody>
      </p:sp>
      <p:sp>
        <p:nvSpPr>
          <p:cNvPr id="4" name="TextBox 3"/>
          <p:cNvSpPr txBox="1">
            <a:spLocks noChangeArrowheads="1"/>
          </p:cNvSpPr>
          <p:nvPr/>
        </p:nvSpPr>
        <p:spPr bwMode="auto">
          <a:xfrm>
            <a:off x="3217621" y="2117576"/>
            <a:ext cx="6270042"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orbel" panose="020B0503020204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orbel" panose="020B0503020204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defRPr>
            </a:lvl9pPr>
          </a:lstStyle>
          <a:p>
            <a:pPr algn="ctr">
              <a:lnSpc>
                <a:spcPct val="100000"/>
              </a:lnSpc>
              <a:spcBef>
                <a:spcPct val="0"/>
              </a:spcBef>
              <a:buFontTx/>
              <a:buNone/>
            </a:pPr>
            <a:r>
              <a:rPr lang="en-US" altLang="en-US" sz="2000" b="1" dirty="0">
                <a:solidFill>
                  <a:schemeClr val="tx1">
                    <a:lumMod val="75000"/>
                    <a:lumOff val="25000"/>
                  </a:schemeClr>
                </a:solidFill>
                <a:latin typeface="Segoe UI" panose="020B0502040204020203" pitchFamily="34" charset="0"/>
                <a:cs typeface="Segoe UI" panose="020B0502040204020203" pitchFamily="34" charset="0"/>
              </a:rPr>
              <a:t>James Manning</a:t>
            </a:r>
            <a:r>
              <a:rPr lang="en-US" altLang="en-US" sz="2000" dirty="0">
                <a:solidFill>
                  <a:schemeClr val="tx1">
                    <a:lumMod val="75000"/>
                    <a:lumOff val="25000"/>
                  </a:schemeClr>
                </a:solidFill>
                <a:latin typeface="Segoe UI" panose="020B0502040204020203" pitchFamily="34" charset="0"/>
                <a:cs typeface="Segoe UI" panose="020B0502040204020203" pitchFamily="34" charset="0"/>
              </a:rPr>
              <a:t>, Chief, Contracts and Programs Unit</a:t>
            </a:r>
          </a:p>
          <a:p>
            <a:pPr algn="ctr">
              <a:lnSpc>
                <a:spcPct val="100000"/>
              </a:lnSpc>
              <a:spcBef>
                <a:spcPct val="0"/>
              </a:spcBef>
              <a:buFontTx/>
              <a:buNone/>
            </a:pPr>
            <a:r>
              <a:rPr lang="en-US" altLang="en-US" sz="2000" dirty="0">
                <a:solidFill>
                  <a:schemeClr val="tx1">
                    <a:lumMod val="75000"/>
                    <a:lumOff val="25000"/>
                  </a:schemeClr>
                </a:solidFill>
                <a:latin typeface="Segoe UI" panose="020B0502040204020203" pitchFamily="34" charset="0"/>
                <a:cs typeface="Segoe UI" panose="020B0502040204020203" pitchFamily="34" charset="0"/>
                <a:hlinkClick r:id="rId2"/>
              </a:rPr>
              <a:t>James.Manning@dol.nj.gov</a:t>
            </a:r>
            <a:endParaRPr lang="en-US" altLang="en-US" sz="2000" dirty="0">
              <a:solidFill>
                <a:schemeClr val="tx1">
                  <a:lumMod val="75000"/>
                  <a:lumOff val="25000"/>
                </a:schemeClr>
              </a:solidFill>
              <a:latin typeface="Segoe UI" panose="020B0502040204020203" pitchFamily="34" charset="0"/>
              <a:cs typeface="Segoe UI" panose="020B0502040204020203" pitchFamily="34" charset="0"/>
            </a:endParaRPr>
          </a:p>
          <a:p>
            <a:pPr algn="ctr">
              <a:lnSpc>
                <a:spcPct val="100000"/>
              </a:lnSpc>
              <a:spcBef>
                <a:spcPct val="0"/>
              </a:spcBef>
              <a:buFontTx/>
              <a:buNone/>
            </a:pPr>
            <a:r>
              <a:rPr lang="en-US" altLang="en-US" sz="2000" dirty="0">
                <a:solidFill>
                  <a:schemeClr val="tx1">
                    <a:lumMod val="75000"/>
                    <a:lumOff val="25000"/>
                  </a:schemeClr>
                </a:solidFill>
                <a:latin typeface="Segoe UI" panose="020B0502040204020203" pitchFamily="34" charset="0"/>
                <a:cs typeface="Segoe UI" panose="020B0502040204020203" pitchFamily="34" charset="0"/>
              </a:rPr>
              <a:t>Phone:  609-633-6438</a:t>
            </a:r>
          </a:p>
        </p:txBody>
      </p:sp>
      <p:sp>
        <p:nvSpPr>
          <p:cNvPr id="5" name="Rectangle 1"/>
          <p:cNvSpPr>
            <a:spLocks noChangeArrowheads="1"/>
          </p:cNvSpPr>
          <p:nvPr/>
        </p:nvSpPr>
        <p:spPr bwMode="auto">
          <a:xfrm>
            <a:off x="3335245" y="4261409"/>
            <a:ext cx="603479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orbel" panose="020B0503020204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orbel" panose="020B0503020204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defRPr>
            </a:lvl9pPr>
          </a:lstStyle>
          <a:p>
            <a:pPr algn="ctr">
              <a:lnSpc>
                <a:spcPct val="100000"/>
              </a:lnSpc>
              <a:spcBef>
                <a:spcPct val="0"/>
              </a:spcBef>
              <a:buFontTx/>
              <a:buNone/>
            </a:pPr>
            <a:r>
              <a:rPr lang="en-US" altLang="en-US" sz="2000" b="1" dirty="0">
                <a:solidFill>
                  <a:schemeClr val="tx1">
                    <a:lumMod val="75000"/>
                    <a:lumOff val="25000"/>
                  </a:schemeClr>
                </a:solidFill>
                <a:latin typeface="Segoe UI" panose="020B0502040204020203" pitchFamily="34" charset="0"/>
                <a:cs typeface="Segoe UI" panose="020B0502040204020203" pitchFamily="34" charset="0"/>
              </a:rPr>
              <a:t>Lauren Kremper-DiFilippo, </a:t>
            </a:r>
            <a:r>
              <a:rPr lang="en-US" altLang="en-US" sz="2000" dirty="0">
                <a:solidFill>
                  <a:schemeClr val="tx1">
                    <a:lumMod val="75000"/>
                    <a:lumOff val="25000"/>
                  </a:schemeClr>
                </a:solidFill>
                <a:latin typeface="Segoe UI" panose="020B0502040204020203" pitchFamily="34" charset="0"/>
                <a:cs typeface="Segoe UI" panose="020B0502040204020203" pitchFamily="34" charset="0"/>
              </a:rPr>
              <a:t>Contract Administrator</a:t>
            </a:r>
          </a:p>
          <a:p>
            <a:pPr algn="ctr">
              <a:lnSpc>
                <a:spcPct val="100000"/>
              </a:lnSpc>
              <a:spcBef>
                <a:spcPct val="0"/>
              </a:spcBef>
              <a:buFontTx/>
              <a:buNone/>
            </a:pPr>
            <a:r>
              <a:rPr lang="en-US" altLang="en-US" sz="2000" dirty="0">
                <a:solidFill>
                  <a:schemeClr val="tx1">
                    <a:lumMod val="75000"/>
                    <a:lumOff val="25000"/>
                  </a:schemeClr>
                </a:solidFill>
                <a:latin typeface="Segoe UI" panose="020B0502040204020203" pitchFamily="34" charset="0"/>
                <a:cs typeface="Segoe UI" panose="020B0502040204020203" pitchFamily="34" charset="0"/>
                <a:hlinkClick r:id="rId3"/>
              </a:rPr>
              <a:t>Lauren.Kremper-DiFilippo@dol.nj.gov</a:t>
            </a:r>
            <a:endParaRPr lang="en-US" altLang="en-US" sz="2000" dirty="0">
              <a:solidFill>
                <a:schemeClr val="tx1">
                  <a:lumMod val="75000"/>
                  <a:lumOff val="25000"/>
                </a:schemeClr>
              </a:solidFill>
              <a:latin typeface="Segoe UI" panose="020B0502040204020203" pitchFamily="34" charset="0"/>
              <a:cs typeface="Segoe UI" panose="020B0502040204020203" pitchFamily="34" charset="0"/>
            </a:endParaRPr>
          </a:p>
          <a:p>
            <a:pPr algn="ctr">
              <a:lnSpc>
                <a:spcPct val="100000"/>
              </a:lnSpc>
              <a:spcBef>
                <a:spcPct val="0"/>
              </a:spcBef>
              <a:buFontTx/>
              <a:buNone/>
            </a:pPr>
            <a:r>
              <a:rPr lang="en-US" altLang="en-US" sz="2000" dirty="0">
                <a:solidFill>
                  <a:schemeClr val="tx1">
                    <a:lumMod val="75000"/>
                    <a:lumOff val="25000"/>
                  </a:schemeClr>
                </a:solidFill>
                <a:latin typeface="Segoe UI" panose="020B0502040204020203" pitchFamily="34" charset="0"/>
                <a:cs typeface="Segoe UI" panose="020B0502040204020203" pitchFamily="34" charset="0"/>
              </a:rPr>
              <a:t>Phone:  609-292-1467</a:t>
            </a:r>
          </a:p>
        </p:txBody>
      </p:sp>
      <p:sp>
        <p:nvSpPr>
          <p:cNvPr id="7" name="TextBox 6"/>
          <p:cNvSpPr txBox="1"/>
          <p:nvPr/>
        </p:nvSpPr>
        <p:spPr>
          <a:xfrm>
            <a:off x="3764564" y="1523586"/>
            <a:ext cx="5176157" cy="584775"/>
          </a:xfrm>
          <a:prstGeom prst="rect">
            <a:avLst/>
          </a:prstGeom>
          <a:noFill/>
        </p:spPr>
        <p:txBody>
          <a:bodyPr wrap="square" rtlCol="0">
            <a:spAutoFit/>
          </a:bodyPr>
          <a:lstStyle/>
          <a:p>
            <a:r>
              <a:rPr lang="en-US" altLang="en-US" sz="3200" b="1" dirty="0">
                <a:solidFill>
                  <a:schemeClr val="tx1">
                    <a:lumMod val="75000"/>
                    <a:lumOff val="25000"/>
                  </a:schemeClr>
                </a:solidFill>
                <a:latin typeface="Segoe UI" panose="020B0502040204020203" pitchFamily="34" charset="0"/>
                <a:cs typeface="Segoe UI" panose="020B0502040204020203" pitchFamily="34" charset="0"/>
              </a:rPr>
              <a:t>CONTACT INFORMATION</a:t>
            </a:r>
          </a:p>
        </p:txBody>
      </p:sp>
      <p:sp>
        <p:nvSpPr>
          <p:cNvPr id="8" name="TextBox 7"/>
          <p:cNvSpPr txBox="1"/>
          <p:nvPr/>
        </p:nvSpPr>
        <p:spPr>
          <a:xfrm>
            <a:off x="3808750" y="5277072"/>
            <a:ext cx="5087783" cy="1015663"/>
          </a:xfrm>
          <a:prstGeom prst="rect">
            <a:avLst/>
          </a:prstGeom>
          <a:noFill/>
        </p:spPr>
        <p:txBody>
          <a:bodyPr wrap="square" rtlCol="0">
            <a:spAutoFit/>
          </a:bodyPr>
          <a:lstStyle/>
          <a:p>
            <a:pPr algn="ctr">
              <a:lnSpc>
                <a:spcPct val="100000"/>
              </a:lnSpc>
              <a:spcBef>
                <a:spcPct val="0"/>
              </a:spcBef>
              <a:buFontTx/>
              <a:buNone/>
            </a:pPr>
            <a:r>
              <a:rPr lang="en-US" altLang="en-US" sz="2000" b="1" dirty="0">
                <a:solidFill>
                  <a:schemeClr val="tx1">
                    <a:lumMod val="75000"/>
                    <a:lumOff val="25000"/>
                  </a:schemeClr>
                </a:solidFill>
                <a:latin typeface="Segoe UI" panose="020B0502040204020203" pitchFamily="34" charset="0"/>
                <a:cs typeface="Segoe UI" panose="020B0502040204020203" pitchFamily="34" charset="0"/>
              </a:rPr>
              <a:t>Tami Novatin, </a:t>
            </a:r>
            <a:r>
              <a:rPr lang="en-US" altLang="en-US" sz="2000" dirty="0">
                <a:solidFill>
                  <a:schemeClr val="tx1">
                    <a:lumMod val="75000"/>
                    <a:lumOff val="25000"/>
                  </a:schemeClr>
                </a:solidFill>
                <a:latin typeface="Segoe UI" panose="020B0502040204020203" pitchFamily="34" charset="0"/>
                <a:cs typeface="Segoe UI" panose="020B0502040204020203" pitchFamily="34" charset="0"/>
              </a:rPr>
              <a:t>Contract Administrator</a:t>
            </a:r>
          </a:p>
          <a:p>
            <a:pPr algn="ctr">
              <a:lnSpc>
                <a:spcPct val="100000"/>
              </a:lnSpc>
              <a:spcBef>
                <a:spcPct val="0"/>
              </a:spcBef>
              <a:buFontTx/>
              <a:buNone/>
            </a:pPr>
            <a:r>
              <a:rPr lang="en-US" altLang="en-US" sz="2000" dirty="0">
                <a:solidFill>
                  <a:schemeClr val="tx1">
                    <a:lumMod val="75000"/>
                    <a:lumOff val="25000"/>
                  </a:schemeClr>
                </a:solidFill>
                <a:latin typeface="Segoe UI" panose="020B0502040204020203" pitchFamily="34" charset="0"/>
                <a:cs typeface="Segoe UI" panose="020B0502040204020203" pitchFamily="34" charset="0"/>
                <a:hlinkClick r:id="rId4"/>
              </a:rPr>
              <a:t>Tami.Novatin@dol.nj.gov</a:t>
            </a:r>
            <a:endParaRPr lang="en-US" altLang="en-US" sz="2000" dirty="0">
              <a:solidFill>
                <a:schemeClr val="tx1">
                  <a:lumMod val="75000"/>
                  <a:lumOff val="25000"/>
                </a:schemeClr>
              </a:solidFill>
              <a:latin typeface="Segoe UI" panose="020B0502040204020203" pitchFamily="34" charset="0"/>
              <a:cs typeface="Segoe UI" panose="020B0502040204020203" pitchFamily="34" charset="0"/>
            </a:endParaRPr>
          </a:p>
          <a:p>
            <a:pPr algn="ctr">
              <a:lnSpc>
                <a:spcPct val="100000"/>
              </a:lnSpc>
              <a:spcBef>
                <a:spcPct val="0"/>
              </a:spcBef>
              <a:buFontTx/>
              <a:buNone/>
            </a:pPr>
            <a:r>
              <a:rPr lang="en-US" altLang="en-US" sz="2000" dirty="0">
                <a:solidFill>
                  <a:schemeClr val="tx1">
                    <a:lumMod val="75000"/>
                    <a:lumOff val="25000"/>
                  </a:schemeClr>
                </a:solidFill>
                <a:latin typeface="Segoe UI" panose="020B0502040204020203" pitchFamily="34" charset="0"/>
                <a:cs typeface="Segoe UI" panose="020B0502040204020203" pitchFamily="34" charset="0"/>
              </a:rPr>
              <a:t>Phone:  609-777-2103</a:t>
            </a:r>
          </a:p>
        </p:txBody>
      </p:sp>
      <p:sp>
        <p:nvSpPr>
          <p:cNvPr id="10" name="TextBox 9">
            <a:extLst>
              <a:ext uri="{FF2B5EF4-FFF2-40B4-BE49-F238E27FC236}">
                <a16:creationId xmlns:a16="http://schemas.microsoft.com/office/drawing/2014/main" id="{4B59FA8E-9A2E-39AC-EAA3-2C1E90BDC605}"/>
              </a:ext>
            </a:extLst>
          </p:cNvPr>
          <p:cNvSpPr txBox="1"/>
          <p:nvPr/>
        </p:nvSpPr>
        <p:spPr>
          <a:xfrm>
            <a:off x="3036764" y="3189492"/>
            <a:ext cx="6631756" cy="1015663"/>
          </a:xfrm>
          <a:prstGeom prst="rect">
            <a:avLst/>
          </a:prstGeom>
          <a:noFill/>
        </p:spPr>
        <p:txBody>
          <a:bodyPr wrap="square">
            <a:spAutoFit/>
          </a:bodyPr>
          <a:lstStyle/>
          <a:p>
            <a:pPr algn="ctr">
              <a:lnSpc>
                <a:spcPct val="100000"/>
              </a:lnSpc>
              <a:spcBef>
                <a:spcPct val="0"/>
              </a:spcBef>
              <a:buFontTx/>
              <a:buNone/>
            </a:pPr>
            <a:r>
              <a:rPr lang="en-US" altLang="en-US" sz="2000" b="1" dirty="0">
                <a:solidFill>
                  <a:schemeClr val="tx1">
                    <a:lumMod val="75000"/>
                    <a:lumOff val="25000"/>
                  </a:schemeClr>
                </a:solidFill>
                <a:latin typeface="Segoe UI" panose="020B0502040204020203" pitchFamily="34" charset="0"/>
                <a:cs typeface="Segoe UI" panose="020B0502040204020203" pitchFamily="34" charset="0"/>
              </a:rPr>
              <a:t>William Sarboukh, </a:t>
            </a:r>
            <a:r>
              <a:rPr lang="en-US" altLang="en-US" sz="2000" dirty="0">
                <a:solidFill>
                  <a:schemeClr val="tx1">
                    <a:lumMod val="75000"/>
                    <a:lumOff val="25000"/>
                  </a:schemeClr>
                </a:solidFill>
                <a:latin typeface="Segoe UI" panose="020B0502040204020203" pitchFamily="34" charset="0"/>
                <a:cs typeface="Segoe UI" panose="020B0502040204020203" pitchFamily="34" charset="0"/>
              </a:rPr>
              <a:t>Supervisor</a:t>
            </a:r>
          </a:p>
          <a:p>
            <a:pPr algn="ctr">
              <a:lnSpc>
                <a:spcPct val="100000"/>
              </a:lnSpc>
              <a:spcBef>
                <a:spcPct val="0"/>
              </a:spcBef>
              <a:buFontTx/>
              <a:buNone/>
            </a:pPr>
            <a:r>
              <a:rPr lang="en-US" altLang="en-US" sz="2000" dirty="0">
                <a:solidFill>
                  <a:schemeClr val="tx1">
                    <a:lumMod val="75000"/>
                    <a:lumOff val="25000"/>
                  </a:schemeClr>
                </a:solidFill>
                <a:latin typeface="Segoe UI" panose="020B0502040204020203" pitchFamily="34" charset="0"/>
                <a:cs typeface="Segoe UI" panose="020B0502040204020203" pitchFamily="34" charset="0"/>
                <a:hlinkClick r:id="rId5"/>
              </a:rPr>
              <a:t>William.Sarboukh@dol.nj.gov</a:t>
            </a:r>
            <a:endParaRPr lang="en-US" altLang="en-US" sz="2000" dirty="0">
              <a:solidFill>
                <a:schemeClr val="tx1">
                  <a:lumMod val="75000"/>
                  <a:lumOff val="25000"/>
                </a:schemeClr>
              </a:solidFill>
              <a:latin typeface="Segoe UI" panose="020B0502040204020203" pitchFamily="34" charset="0"/>
              <a:cs typeface="Segoe UI" panose="020B0502040204020203" pitchFamily="34" charset="0"/>
            </a:endParaRPr>
          </a:p>
          <a:p>
            <a:pPr algn="ctr">
              <a:lnSpc>
                <a:spcPct val="100000"/>
              </a:lnSpc>
              <a:spcBef>
                <a:spcPct val="0"/>
              </a:spcBef>
              <a:buFontTx/>
              <a:buNone/>
            </a:pPr>
            <a:r>
              <a:rPr lang="en-US" altLang="en-US" sz="2000" dirty="0">
                <a:solidFill>
                  <a:schemeClr val="tx1">
                    <a:lumMod val="75000"/>
                    <a:lumOff val="25000"/>
                  </a:schemeClr>
                </a:solidFill>
                <a:latin typeface="Segoe UI" panose="020B0502040204020203" pitchFamily="34" charset="0"/>
                <a:cs typeface="Segoe UI" panose="020B0502040204020203" pitchFamily="34" charset="0"/>
              </a:rPr>
              <a:t>Phone:  609-984-3501</a:t>
            </a:r>
          </a:p>
        </p:txBody>
      </p:sp>
    </p:spTree>
    <p:extLst>
      <p:ext uri="{BB962C8B-B14F-4D97-AF65-F5344CB8AC3E}">
        <p14:creationId xmlns:p14="http://schemas.microsoft.com/office/powerpoint/2010/main" val="1489200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0D008-FC5D-4525-BB1A-72B45D4D2952}"/>
              </a:ext>
            </a:extLst>
          </p:cNvPr>
          <p:cNvSpPr txBox="1">
            <a:spLocks/>
          </p:cNvSpPr>
          <p:nvPr/>
        </p:nvSpPr>
        <p:spPr>
          <a:xfrm>
            <a:off x="3410459" y="2445266"/>
            <a:ext cx="5588067" cy="77591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US" sz="6600" b="1">
                <a:solidFill>
                  <a:schemeClr val="tx1">
                    <a:lumMod val="75000"/>
                    <a:lumOff val="25000"/>
                  </a:schemeClr>
                </a:solidFill>
                <a:latin typeface="Segoe UI" panose="020B0502040204020203" pitchFamily="34" charset="0"/>
                <a:cs typeface="Segoe UI" panose="020B0502040204020203" pitchFamily="34" charset="0"/>
              </a:rPr>
              <a:t>QUESTIONS? </a:t>
            </a:r>
          </a:p>
        </p:txBody>
      </p:sp>
      <p:sp>
        <p:nvSpPr>
          <p:cNvPr id="4" name="Title 1">
            <a:extLst>
              <a:ext uri="{FF2B5EF4-FFF2-40B4-BE49-F238E27FC236}">
                <a16:creationId xmlns:a16="http://schemas.microsoft.com/office/drawing/2014/main" id="{C4BE5A43-97A2-4492-BB70-F05964051832}"/>
              </a:ext>
            </a:extLst>
          </p:cNvPr>
          <p:cNvSpPr txBox="1">
            <a:spLocks/>
          </p:cNvSpPr>
          <p:nvPr/>
        </p:nvSpPr>
        <p:spPr>
          <a:xfrm>
            <a:off x="3680622" y="3543238"/>
            <a:ext cx="4657471" cy="775916"/>
          </a:xfrm>
          <a:prstGeom prst="rect">
            <a:avLst/>
          </a:prstGeom>
        </p:spPr>
        <p:txBody>
          <a:bodyPr lIns="91440" tIns="45720" rIns="91440" bIns="45720"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endParaRPr lang="en-US" sz="2400" i="1" dirty="0">
              <a:solidFill>
                <a:schemeClr val="tx1">
                  <a:lumMod val="75000"/>
                  <a:lumOff val="25000"/>
                </a:schemeClr>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473365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5BE49F5-5EA2-7B8C-A8AA-72922F6DAD7F}"/>
              </a:ext>
            </a:extLst>
          </p:cNvPr>
          <p:cNvSpPr txBox="1"/>
          <p:nvPr/>
        </p:nvSpPr>
        <p:spPr>
          <a:xfrm>
            <a:off x="1264462" y="2232721"/>
            <a:ext cx="9493956" cy="3231654"/>
          </a:xfrm>
          <a:prstGeom prst="rect">
            <a:avLst/>
          </a:prstGeom>
          <a:noFill/>
        </p:spPr>
        <p:txBody>
          <a:bodyPr wrap="square" rtlCol="0">
            <a:spAutoFit/>
          </a:bodyPr>
          <a:lstStyle/>
          <a:p>
            <a:pPr algn="ctr"/>
            <a:r>
              <a:rPr lang="en-US" sz="3400" dirty="0">
                <a:solidFill>
                  <a:schemeClr val="tx1">
                    <a:lumMod val="75000"/>
                    <a:lumOff val="25000"/>
                  </a:schemeClr>
                </a:solidFill>
                <a:effectLst/>
                <a:ea typeface="Calibri" panose="020F0502020204030204" pitchFamily="34" charset="0"/>
                <a:cs typeface="Cambria" panose="02040503050406030204" pitchFamily="18" charset="0"/>
              </a:rPr>
              <a:t>Organizations will discuss the components of a successful pre-apprenticeship program, review best practices and provide an overview of their success to date. The goal is for attendees to take away practical options and solutions to manage and grow quality pre-apprenticeship programs at your institution.</a:t>
            </a:r>
            <a:r>
              <a:rPr lang="en-US" sz="3400" dirty="0">
                <a:solidFill>
                  <a:schemeClr val="tx1">
                    <a:lumMod val="75000"/>
                    <a:lumOff val="25000"/>
                  </a:schemeClr>
                </a:solidFill>
                <a:ea typeface="Segoe UI Historic" panose="020B0502040204020203" pitchFamily="34" charset="0"/>
                <a:cs typeface="Segoe UI" panose="020B0502040204020203" pitchFamily="34" charset="0"/>
              </a:rPr>
              <a:t> </a:t>
            </a:r>
          </a:p>
        </p:txBody>
      </p:sp>
      <p:sp>
        <p:nvSpPr>
          <p:cNvPr id="7" name="Rectangle 6">
            <a:extLst>
              <a:ext uri="{FF2B5EF4-FFF2-40B4-BE49-F238E27FC236}">
                <a16:creationId xmlns:a16="http://schemas.microsoft.com/office/drawing/2014/main" id="{F8E557CB-FE86-4C9C-42F5-8A81C9F3B7D2}"/>
              </a:ext>
            </a:extLst>
          </p:cNvPr>
          <p:cNvSpPr/>
          <p:nvPr/>
        </p:nvSpPr>
        <p:spPr>
          <a:xfrm>
            <a:off x="-443211" y="739626"/>
            <a:ext cx="10976617" cy="119674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5000" b="1" dirty="0">
              <a:solidFill>
                <a:schemeClr val="bg1"/>
              </a:solidFill>
            </a:endParaRPr>
          </a:p>
        </p:txBody>
      </p:sp>
      <p:sp>
        <p:nvSpPr>
          <p:cNvPr id="2" name="TextBox 1">
            <a:extLst>
              <a:ext uri="{FF2B5EF4-FFF2-40B4-BE49-F238E27FC236}">
                <a16:creationId xmlns:a16="http://schemas.microsoft.com/office/drawing/2014/main" id="{9F6AA066-4445-4376-AF7D-DFCC830BA79B}"/>
              </a:ext>
            </a:extLst>
          </p:cNvPr>
          <p:cNvSpPr txBox="1"/>
          <p:nvPr/>
        </p:nvSpPr>
        <p:spPr>
          <a:xfrm>
            <a:off x="1658593" y="861177"/>
            <a:ext cx="9280555" cy="830997"/>
          </a:xfrm>
          <a:prstGeom prst="rect">
            <a:avLst/>
          </a:prstGeom>
          <a:noFill/>
        </p:spPr>
        <p:txBody>
          <a:bodyPr wrap="square" rtlCol="0">
            <a:spAutoFit/>
          </a:bodyPr>
          <a:lstStyle/>
          <a:p>
            <a:r>
              <a:rPr lang="en-US" sz="4800" b="1" dirty="0">
                <a:solidFill>
                  <a:schemeClr val="bg1"/>
                </a:solidFill>
                <a:latin typeface="Segoe UI Black" panose="020B0A02040204020203" pitchFamily="34" charset="0"/>
                <a:ea typeface="Segoe UI Black" panose="020B0A02040204020203" pitchFamily="34" charset="0"/>
                <a:cs typeface="Segoe UI" panose="020B0502040204020203" pitchFamily="34" charset="0"/>
              </a:rPr>
              <a:t>Objective of the Workshop</a:t>
            </a:r>
          </a:p>
        </p:txBody>
      </p:sp>
    </p:spTree>
    <p:extLst>
      <p:ext uri="{BB962C8B-B14F-4D97-AF65-F5344CB8AC3E}">
        <p14:creationId xmlns:p14="http://schemas.microsoft.com/office/powerpoint/2010/main" val="3337126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7289" y="353946"/>
            <a:ext cx="7680960" cy="103106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857121" y="1598634"/>
            <a:ext cx="10477758" cy="5078313"/>
          </a:xfrm>
          <a:prstGeom prst="rect">
            <a:avLst/>
          </a:prstGeom>
          <a:noFill/>
        </p:spPr>
        <p:txBody>
          <a:bodyPr wrap="square" rtlCol="0">
            <a:spAutoFit/>
          </a:bodyPr>
          <a:lstStyle/>
          <a:p>
            <a:pPr marL="1199784" indent="-285750">
              <a:spcAft>
                <a:spcPts val="800"/>
              </a:spcAft>
              <a:buFont typeface="Arial" panose="020B0604020202020204" pitchFamily="34" charset="0"/>
              <a:buChar char="•"/>
            </a:pPr>
            <a:r>
              <a:rPr lang="en-US" sz="3200" b="1" dirty="0">
                <a:solidFill>
                  <a:schemeClr val="tx1">
                    <a:lumMod val="75000"/>
                    <a:lumOff val="25000"/>
                  </a:schemeClr>
                </a:solidFill>
                <a:cs typeface="Segoe UI" panose="020B0502040204020203" pitchFamily="34" charset="0"/>
              </a:rPr>
              <a:t>Dr. Stephanie Harris-Kuiper</a:t>
            </a:r>
            <a:r>
              <a:rPr lang="en-US" sz="3200" dirty="0">
                <a:solidFill>
                  <a:schemeClr val="tx1">
                    <a:lumMod val="75000"/>
                    <a:lumOff val="25000"/>
                  </a:schemeClr>
                </a:solidFill>
                <a:cs typeface="Segoe UI" panose="020B0502040204020203" pitchFamily="34" charset="0"/>
              </a:rPr>
              <a:t>, </a:t>
            </a:r>
            <a:r>
              <a:rPr lang="en-US" sz="3200" i="1" dirty="0">
                <a:solidFill>
                  <a:schemeClr val="tx1">
                    <a:lumMod val="75000"/>
                    <a:lumOff val="25000"/>
                  </a:schemeClr>
                </a:solidFill>
                <a:cs typeface="Segoe UI" panose="020B0502040204020203" pitchFamily="34" charset="0"/>
              </a:rPr>
              <a:t>Executive Director</a:t>
            </a:r>
          </a:p>
          <a:p>
            <a:pPr marL="914034">
              <a:spcAft>
                <a:spcPts val="800"/>
              </a:spcAft>
            </a:pPr>
            <a:r>
              <a:rPr lang="en-US" sz="3200" dirty="0">
                <a:solidFill>
                  <a:schemeClr val="tx1">
                    <a:lumMod val="75000"/>
                    <a:lumOff val="25000"/>
                  </a:schemeClr>
                </a:solidFill>
                <a:cs typeface="Segoe UI" panose="020B0502040204020203" pitchFamily="34" charset="0"/>
              </a:rPr>
              <a:t>			</a:t>
            </a:r>
            <a:r>
              <a:rPr lang="en-US" sz="3000" dirty="0">
                <a:solidFill>
                  <a:schemeClr val="tx1">
                    <a:lumMod val="75000"/>
                    <a:lumOff val="25000"/>
                  </a:schemeClr>
                </a:solidFill>
                <a:cs typeface="Segoe UI" panose="020B0502040204020203" pitchFamily="34" charset="0"/>
              </a:rPr>
              <a:t>NJ Healthcare Employers District 1199J – 					Training and Development Fund</a:t>
            </a:r>
          </a:p>
          <a:p>
            <a:pPr marL="914034">
              <a:spcAft>
                <a:spcPts val="800"/>
              </a:spcAft>
            </a:pPr>
            <a:endParaRPr lang="en-US" sz="500" dirty="0">
              <a:solidFill>
                <a:schemeClr val="tx1">
                  <a:lumMod val="75000"/>
                  <a:lumOff val="25000"/>
                </a:schemeClr>
              </a:solidFill>
              <a:cs typeface="Segoe UI" panose="020B0502040204020203" pitchFamily="34" charset="0"/>
            </a:endParaRPr>
          </a:p>
          <a:p>
            <a:pPr marL="1199784" indent="-285750">
              <a:spcAft>
                <a:spcPts val="800"/>
              </a:spcAft>
              <a:buFont typeface="Arial" panose="020B0604020202020204" pitchFamily="34" charset="0"/>
              <a:buChar char="•"/>
            </a:pPr>
            <a:r>
              <a:rPr lang="en-US" sz="3200" b="1" dirty="0">
                <a:solidFill>
                  <a:schemeClr val="tx1">
                    <a:lumMod val="75000"/>
                    <a:lumOff val="25000"/>
                  </a:schemeClr>
                </a:solidFill>
                <a:cs typeface="Segoe UI" panose="020B0502040204020203" pitchFamily="34" charset="0"/>
              </a:rPr>
              <a:t>Dr. Aaron Fichtner</a:t>
            </a:r>
            <a:r>
              <a:rPr lang="en-US" sz="3200" dirty="0">
                <a:solidFill>
                  <a:schemeClr val="tx1">
                    <a:lumMod val="75000"/>
                    <a:lumOff val="25000"/>
                  </a:schemeClr>
                </a:solidFill>
                <a:cs typeface="Segoe UI" panose="020B0502040204020203" pitchFamily="34" charset="0"/>
              </a:rPr>
              <a:t>, </a:t>
            </a:r>
            <a:r>
              <a:rPr lang="en-US" sz="3200" i="1" dirty="0">
                <a:solidFill>
                  <a:schemeClr val="tx1">
                    <a:lumMod val="75000"/>
                    <a:lumOff val="25000"/>
                  </a:schemeClr>
                </a:solidFill>
                <a:cs typeface="Segoe UI" panose="020B0502040204020203" pitchFamily="34" charset="0"/>
              </a:rPr>
              <a:t>President</a:t>
            </a:r>
          </a:p>
          <a:p>
            <a:pPr marL="914034">
              <a:spcAft>
                <a:spcPts val="800"/>
              </a:spcAft>
            </a:pPr>
            <a:r>
              <a:rPr lang="en-US" sz="3200" dirty="0">
                <a:solidFill>
                  <a:schemeClr val="tx1">
                    <a:lumMod val="75000"/>
                    <a:lumOff val="25000"/>
                  </a:schemeClr>
                </a:solidFill>
                <a:cs typeface="Segoe UI" panose="020B0502040204020203" pitchFamily="34" charset="0"/>
              </a:rPr>
              <a:t>			</a:t>
            </a:r>
            <a:r>
              <a:rPr lang="en-US" sz="3000" dirty="0">
                <a:solidFill>
                  <a:schemeClr val="tx1">
                    <a:lumMod val="75000"/>
                    <a:lumOff val="25000"/>
                  </a:schemeClr>
                </a:solidFill>
                <a:cs typeface="Segoe UI" panose="020B0502040204020203" pitchFamily="34" charset="0"/>
              </a:rPr>
              <a:t>New Jersey Council of County Colleges</a:t>
            </a:r>
          </a:p>
          <a:p>
            <a:pPr marL="914034">
              <a:spcAft>
                <a:spcPts val="800"/>
              </a:spcAft>
            </a:pPr>
            <a:endParaRPr lang="en-US" sz="500" dirty="0">
              <a:solidFill>
                <a:schemeClr val="tx1">
                  <a:lumMod val="75000"/>
                  <a:lumOff val="25000"/>
                </a:schemeClr>
              </a:solidFill>
              <a:cs typeface="Segoe UI" panose="020B0502040204020203" pitchFamily="34" charset="0"/>
            </a:endParaRPr>
          </a:p>
          <a:p>
            <a:pPr marL="1199784" indent="-285750">
              <a:spcAft>
                <a:spcPts val="800"/>
              </a:spcAft>
              <a:buFont typeface="Arial" panose="020B0604020202020204" pitchFamily="34" charset="0"/>
              <a:buChar char="•"/>
            </a:pPr>
            <a:r>
              <a:rPr lang="en-US" sz="3200" b="1" dirty="0">
                <a:solidFill>
                  <a:schemeClr val="tx1">
                    <a:lumMod val="75000"/>
                    <a:lumOff val="25000"/>
                  </a:schemeClr>
                </a:solidFill>
                <a:cs typeface="Segoe UI" panose="020B0502040204020203" pitchFamily="34" charset="0"/>
              </a:rPr>
              <a:t>Thomas Sommers</a:t>
            </a:r>
            <a:r>
              <a:rPr lang="en-US" sz="3200" dirty="0">
                <a:solidFill>
                  <a:schemeClr val="tx1">
                    <a:lumMod val="75000"/>
                    <a:lumOff val="25000"/>
                  </a:schemeClr>
                </a:solidFill>
                <a:cs typeface="Segoe UI" panose="020B0502040204020203" pitchFamily="34" charset="0"/>
              </a:rPr>
              <a:t>, </a:t>
            </a:r>
            <a:r>
              <a:rPr lang="en-US" sz="3200" i="1" dirty="0">
                <a:solidFill>
                  <a:schemeClr val="tx1">
                    <a:lumMod val="75000"/>
                    <a:lumOff val="25000"/>
                  </a:schemeClr>
                </a:solidFill>
                <a:cs typeface="Segoe UI" panose="020B0502040204020203" pitchFamily="34" charset="0"/>
              </a:rPr>
              <a:t>Director of Training</a:t>
            </a:r>
          </a:p>
          <a:p>
            <a:pPr marL="914034">
              <a:spcAft>
                <a:spcPts val="800"/>
              </a:spcAft>
            </a:pPr>
            <a:r>
              <a:rPr lang="en-US" sz="3200" dirty="0">
                <a:solidFill>
                  <a:schemeClr val="tx1">
                    <a:lumMod val="75000"/>
                    <a:lumOff val="25000"/>
                  </a:schemeClr>
                </a:solidFill>
                <a:cs typeface="Segoe UI" panose="020B0502040204020203" pitchFamily="34" charset="0"/>
              </a:rPr>
              <a:t>			</a:t>
            </a:r>
            <a:r>
              <a:rPr lang="en-US" sz="3000" dirty="0">
                <a:solidFill>
                  <a:schemeClr val="tx1">
                    <a:lumMod val="75000"/>
                    <a:lumOff val="25000"/>
                  </a:schemeClr>
                </a:solidFill>
                <a:cs typeface="Segoe UI" panose="020B0502040204020203" pitchFamily="34" charset="0"/>
              </a:rPr>
              <a:t>New Jersey Regional Council of Carpenters</a:t>
            </a:r>
          </a:p>
          <a:p>
            <a:pPr>
              <a:spcAft>
                <a:spcPts val="800"/>
              </a:spcAft>
            </a:pPr>
            <a:endParaRPr lang="en-US" sz="3200" dirty="0">
              <a:solidFill>
                <a:schemeClr val="tx1">
                  <a:lumMod val="75000"/>
                  <a:lumOff val="25000"/>
                </a:schemeClr>
              </a:solidFill>
              <a:cs typeface="Segoe UI" panose="020B0502040204020203" pitchFamily="34" charset="0"/>
            </a:endParaRPr>
          </a:p>
        </p:txBody>
      </p:sp>
      <p:sp>
        <p:nvSpPr>
          <p:cNvPr id="5" name="TextBox 4"/>
          <p:cNvSpPr txBox="1"/>
          <p:nvPr/>
        </p:nvSpPr>
        <p:spPr>
          <a:xfrm>
            <a:off x="3557206" y="438592"/>
            <a:ext cx="5705130" cy="861774"/>
          </a:xfrm>
          <a:prstGeom prst="rect">
            <a:avLst/>
          </a:prstGeom>
          <a:noFill/>
        </p:spPr>
        <p:txBody>
          <a:bodyPr wrap="square" rtlCol="0">
            <a:spAutoFit/>
          </a:bodyPr>
          <a:lstStyle/>
          <a:p>
            <a:pPr marL="0" lvl="2"/>
            <a:r>
              <a:rPr lang="en-US" sz="5000" b="1" dirty="0">
                <a:solidFill>
                  <a:schemeClr val="bg1">
                    <a:lumMod val="95000"/>
                  </a:schemeClr>
                </a:solidFill>
                <a:latin typeface="Segoe UI Black" panose="020B0A02040204020203" pitchFamily="34" charset="0"/>
                <a:ea typeface="Segoe UI Black" panose="020B0A02040204020203" pitchFamily="34" charset="0"/>
                <a:cs typeface="Segoe UI" panose="020B0502040204020203" pitchFamily="34" charset="0"/>
              </a:rPr>
              <a:t>Panel Members</a:t>
            </a:r>
          </a:p>
        </p:txBody>
      </p:sp>
    </p:spTree>
    <p:extLst>
      <p:ext uri="{BB962C8B-B14F-4D97-AF65-F5344CB8AC3E}">
        <p14:creationId xmlns:p14="http://schemas.microsoft.com/office/powerpoint/2010/main" val="4050884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8535" y="1627432"/>
            <a:ext cx="10369485" cy="1754326"/>
          </a:xfrm>
          <a:prstGeom prst="rect">
            <a:avLst/>
          </a:prstGeom>
          <a:noFill/>
        </p:spPr>
        <p:txBody>
          <a:bodyPr wrap="square" rtlCol="0">
            <a:spAutoFit/>
          </a:bodyPr>
          <a:lstStyle/>
          <a:p>
            <a:pPr algn="ctr"/>
            <a:r>
              <a:rPr lang="en-US" sz="1800" b="0" i="0" dirty="0">
                <a:solidFill>
                  <a:schemeClr val="tx1">
                    <a:lumMod val="75000"/>
                    <a:lumOff val="25000"/>
                  </a:schemeClr>
                </a:solidFill>
                <a:effectLst/>
                <a:latin typeface="Calibri" panose="020F0502020204030204" pitchFamily="34" charset="0"/>
              </a:rPr>
              <a:t>The mission of the PACE program is to better align secondary, post-secondary, adult education and occupational training to meet the labor demands unique to New Jersey and develop career pathways that lead to economically sustainable wages. Pre-Apprenticeship program training leads to one of the following outcomes:  1) Admission into a USDOL Registered Apprenticeship program; 2) Admission into a post-secondary college, or occupation-specific career training; or 3) Employment with a starting wage of not lower than $15 per hour. </a:t>
            </a:r>
            <a:endParaRPr lang="en-US" sz="2000" dirty="0">
              <a:solidFill>
                <a:schemeClr val="tx1">
                  <a:lumMod val="75000"/>
                  <a:lumOff val="25000"/>
                </a:schemeClr>
              </a:solidFill>
              <a:latin typeface="Segoe UI" panose="020B0502040204020203" pitchFamily="34" charset="0"/>
              <a:ea typeface="Calibri" panose="020F0502020204030204" pitchFamily="34" charset="0"/>
              <a:cs typeface="Segoe UI" panose="020B0502040204020203" pitchFamily="34" charset="0"/>
            </a:endParaRPr>
          </a:p>
        </p:txBody>
      </p:sp>
      <p:sp>
        <p:nvSpPr>
          <p:cNvPr id="3" name="Rectangle 2"/>
          <p:cNvSpPr/>
          <p:nvPr/>
        </p:nvSpPr>
        <p:spPr>
          <a:xfrm>
            <a:off x="2247619" y="3961482"/>
            <a:ext cx="7488052" cy="2492990"/>
          </a:xfrm>
          <a:prstGeom prst="rect">
            <a:avLst/>
          </a:prstGeom>
        </p:spPr>
        <p:txBody>
          <a:bodyPr wrap="square">
            <a:spAutoFit/>
          </a:bodyPr>
          <a:lstStyle/>
          <a:p>
            <a:pPr marL="285750" indent="-285750" algn="just">
              <a:spcAft>
                <a:spcPts val="1200"/>
              </a:spcAft>
              <a:buFont typeface="Arial" panose="020B0604020202020204" pitchFamily="34" charset="0"/>
              <a:buChar char="•"/>
            </a:pPr>
            <a:r>
              <a:rPr lang="en-US" dirty="0">
                <a:solidFill>
                  <a:schemeClr val="tx1">
                    <a:lumMod val="75000"/>
                    <a:lumOff val="25000"/>
                  </a:schemeClr>
                </a:solidFill>
                <a:ea typeface="Calibri" panose="020F0502020204030204" pitchFamily="34" charset="0"/>
                <a:cs typeface="Segoe UI" panose="020B0502040204020203" pitchFamily="34" charset="0"/>
              </a:rPr>
              <a:t>Training curriculum is developed by each grantee in alignment with partners sponsors and employers;</a:t>
            </a:r>
          </a:p>
          <a:p>
            <a:pPr marL="285750" indent="-285750" algn="just">
              <a:spcAft>
                <a:spcPts val="1200"/>
              </a:spcAft>
              <a:buFont typeface="Arial" panose="020B0604020202020204" pitchFamily="34" charset="0"/>
              <a:buChar char="•"/>
            </a:pPr>
            <a:r>
              <a:rPr lang="en-US" dirty="0">
                <a:solidFill>
                  <a:schemeClr val="tx1">
                    <a:lumMod val="75000"/>
                    <a:lumOff val="25000"/>
                  </a:schemeClr>
                </a:solidFill>
                <a:ea typeface="Calibri" panose="020F0502020204030204" pitchFamily="34" charset="0"/>
                <a:cs typeface="Segoe UI" panose="020B0502040204020203" pitchFamily="34" charset="0"/>
              </a:rPr>
              <a:t>A stipend up to $250 per week to participants of the program can </a:t>
            </a:r>
            <a:r>
              <a:rPr lang="en-US">
                <a:solidFill>
                  <a:schemeClr val="tx1">
                    <a:lumMod val="75000"/>
                    <a:lumOff val="25000"/>
                  </a:schemeClr>
                </a:solidFill>
                <a:ea typeface="Calibri" panose="020F0502020204030204" pitchFamily="34" charset="0"/>
                <a:cs typeface="Segoe UI" panose="020B0502040204020203" pitchFamily="34" charset="0"/>
              </a:rPr>
              <a:t>be included </a:t>
            </a:r>
            <a:r>
              <a:rPr lang="en-US" dirty="0">
                <a:solidFill>
                  <a:schemeClr val="tx1">
                    <a:lumMod val="75000"/>
                    <a:lumOff val="25000"/>
                  </a:schemeClr>
                </a:solidFill>
                <a:ea typeface="Calibri" panose="020F0502020204030204" pitchFamily="34" charset="0"/>
                <a:cs typeface="Segoe UI" panose="020B0502040204020203" pitchFamily="34" charset="0"/>
              </a:rPr>
              <a:t>in the approved grant budget; </a:t>
            </a:r>
          </a:p>
          <a:p>
            <a:pPr marL="285750" indent="-285750" algn="just">
              <a:spcAft>
                <a:spcPts val="1200"/>
              </a:spcAft>
              <a:buFont typeface="Arial" panose="020B0604020202020204" pitchFamily="34" charset="0"/>
              <a:buChar char="•"/>
            </a:pPr>
            <a:r>
              <a:rPr lang="en-US" dirty="0">
                <a:solidFill>
                  <a:schemeClr val="tx1">
                    <a:lumMod val="75000"/>
                    <a:lumOff val="25000"/>
                  </a:schemeClr>
                </a:solidFill>
                <a:ea typeface="Calibri" panose="020F0502020204030204" pitchFamily="34" charset="0"/>
                <a:cs typeface="Segoe UI" panose="020B0502040204020203" pitchFamily="34" charset="0"/>
              </a:rPr>
              <a:t>Encourages grantees to focus on targeted populations; and</a:t>
            </a:r>
          </a:p>
          <a:p>
            <a:pPr marL="285750" indent="-285750" algn="just">
              <a:spcAft>
                <a:spcPts val="1200"/>
              </a:spcAft>
              <a:buFont typeface="Arial" panose="020B0604020202020204" pitchFamily="34" charset="0"/>
              <a:buChar char="•"/>
            </a:pPr>
            <a:r>
              <a:rPr lang="en-US" dirty="0">
                <a:solidFill>
                  <a:schemeClr val="tx1">
                    <a:lumMod val="75000"/>
                    <a:lumOff val="25000"/>
                  </a:schemeClr>
                </a:solidFill>
                <a:ea typeface="Calibri" panose="020F0502020204030204" pitchFamily="34" charset="0"/>
                <a:cs typeface="Segoe UI" panose="020B0502040204020203" pitchFamily="34" charset="0"/>
              </a:rPr>
              <a:t>A minimum of 25% of the participants completing the program must be placed into a USDOL Registered Apprenticeship program.  </a:t>
            </a:r>
          </a:p>
        </p:txBody>
      </p:sp>
      <p:sp>
        <p:nvSpPr>
          <p:cNvPr id="4" name="TextBox 3"/>
          <p:cNvSpPr txBox="1"/>
          <p:nvPr/>
        </p:nvSpPr>
        <p:spPr>
          <a:xfrm>
            <a:off x="1282702" y="3407484"/>
            <a:ext cx="5183426" cy="553998"/>
          </a:xfrm>
          <a:prstGeom prst="rect">
            <a:avLst/>
          </a:prstGeom>
          <a:noFill/>
        </p:spPr>
        <p:txBody>
          <a:bodyPr wrap="square" rtlCol="0">
            <a:spAutoFit/>
          </a:bodyPr>
          <a:lstStyle/>
          <a:p>
            <a:r>
              <a:rPr lang="en-US" sz="3000" b="1" u="sng" dirty="0">
                <a:solidFill>
                  <a:schemeClr val="tx1">
                    <a:lumMod val="75000"/>
                    <a:lumOff val="25000"/>
                  </a:schemeClr>
                </a:solidFill>
                <a:latin typeface="Segoe UI Black" panose="020B0A02040204020203" pitchFamily="34" charset="0"/>
                <a:ea typeface="Segoe UI Black" panose="020B0A02040204020203" pitchFamily="34" charset="0"/>
                <a:cs typeface="Segoe UI" panose="020B0502040204020203" pitchFamily="34" charset="0"/>
              </a:rPr>
              <a:t>Highlights of PACE:</a:t>
            </a:r>
          </a:p>
        </p:txBody>
      </p:sp>
      <p:sp>
        <p:nvSpPr>
          <p:cNvPr id="5" name="Rectangle 4"/>
          <p:cNvSpPr/>
          <p:nvPr/>
        </p:nvSpPr>
        <p:spPr>
          <a:xfrm>
            <a:off x="4152452" y="247426"/>
            <a:ext cx="8432332" cy="1380006"/>
          </a:xfrm>
          <a:prstGeom prst="rect">
            <a:avLst/>
          </a:prstGeom>
          <a:solidFill>
            <a:srgbClr val="B3C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6" name="TextBox 5"/>
          <p:cNvSpPr txBox="1"/>
          <p:nvPr/>
        </p:nvSpPr>
        <p:spPr>
          <a:xfrm>
            <a:off x="3095162" y="350109"/>
            <a:ext cx="8521013" cy="677108"/>
          </a:xfrm>
          <a:prstGeom prst="rect">
            <a:avLst/>
          </a:prstGeom>
          <a:noFill/>
        </p:spPr>
        <p:txBody>
          <a:bodyPr wrap="square" rtlCol="0">
            <a:spAutoFit/>
          </a:bodyPr>
          <a:lstStyle/>
          <a:p>
            <a:pPr algn="r" defTabSz="1828343"/>
            <a:r>
              <a:rPr lang="en-US" sz="3800" b="1" dirty="0">
                <a:solidFill>
                  <a:schemeClr val="tx1">
                    <a:lumMod val="75000"/>
                    <a:lumOff val="25000"/>
                  </a:schemeClr>
                </a:solidFill>
                <a:latin typeface="Segoe UI Black" panose="020B0A02040204020203" pitchFamily="34" charset="0"/>
                <a:ea typeface="Segoe UI Black" panose="020B0A02040204020203" pitchFamily="34" charset="0"/>
                <a:cs typeface="Segoe UI" panose="020B0502040204020203" pitchFamily="34" charset="0"/>
              </a:rPr>
              <a:t>Pre-Apprenticeship in Career</a:t>
            </a:r>
          </a:p>
        </p:txBody>
      </p:sp>
      <p:sp>
        <p:nvSpPr>
          <p:cNvPr id="7" name="TextBox 6">
            <a:extLst>
              <a:ext uri="{FF2B5EF4-FFF2-40B4-BE49-F238E27FC236}">
                <a16:creationId xmlns:a16="http://schemas.microsoft.com/office/drawing/2014/main" id="{38699774-CA0B-4850-B751-B31C06471063}"/>
              </a:ext>
            </a:extLst>
          </p:cNvPr>
          <p:cNvSpPr txBox="1"/>
          <p:nvPr/>
        </p:nvSpPr>
        <p:spPr>
          <a:xfrm>
            <a:off x="7046259" y="839564"/>
            <a:ext cx="4905487" cy="677108"/>
          </a:xfrm>
          <a:prstGeom prst="rect">
            <a:avLst/>
          </a:prstGeom>
          <a:noFill/>
        </p:spPr>
        <p:txBody>
          <a:bodyPr wrap="square" rtlCol="0">
            <a:spAutoFit/>
          </a:bodyPr>
          <a:lstStyle/>
          <a:p>
            <a:r>
              <a:rPr lang="en-US" sz="3800" b="1" dirty="0">
                <a:solidFill>
                  <a:schemeClr val="tx1">
                    <a:lumMod val="75000"/>
                    <a:lumOff val="25000"/>
                  </a:schemeClr>
                </a:solidFill>
                <a:latin typeface="Segoe UI Black" panose="020B0A02040204020203" pitchFamily="34" charset="0"/>
                <a:ea typeface="Segoe UI Black" panose="020B0A02040204020203" pitchFamily="34" charset="0"/>
                <a:cs typeface="Segoe UI" panose="020B0502040204020203" pitchFamily="34" charset="0"/>
              </a:rPr>
              <a:t>Education (PACE)</a:t>
            </a:r>
            <a:endParaRPr lang="en-US" sz="3800" dirty="0"/>
          </a:p>
        </p:txBody>
      </p:sp>
    </p:spTree>
    <p:extLst>
      <p:ext uri="{BB962C8B-B14F-4D97-AF65-F5344CB8AC3E}">
        <p14:creationId xmlns:p14="http://schemas.microsoft.com/office/powerpoint/2010/main" val="2492313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44477" y="1965289"/>
            <a:ext cx="10074481" cy="1200329"/>
          </a:xfrm>
          <a:prstGeom prst="rect">
            <a:avLst/>
          </a:prstGeom>
          <a:noFill/>
        </p:spPr>
        <p:txBody>
          <a:bodyPr wrap="square" rtlCol="0">
            <a:spAutoFit/>
          </a:bodyPr>
          <a:lstStyle/>
          <a:p>
            <a:pPr algn="ctr"/>
            <a:r>
              <a:rPr lang="en-US" dirty="0">
                <a:solidFill>
                  <a:schemeClr val="tx1">
                    <a:lumMod val="75000"/>
                    <a:lumOff val="25000"/>
                  </a:schemeClr>
                </a:solidFill>
                <a:cs typeface="Segoe UI" panose="020B0502040204020203" pitchFamily="34" charset="0"/>
              </a:rPr>
              <a:t>The purpose of the YTTW program is to provide greater opportunities for high school juniors, seniors, and out-of-school youth (ages 16-24) to facilitate effective transitions to high-skill, high-wage employment in labor demand, </a:t>
            </a:r>
            <a:r>
              <a:rPr lang="en-US" dirty="0" err="1">
                <a:solidFill>
                  <a:schemeClr val="tx1">
                    <a:lumMod val="75000"/>
                    <a:lumOff val="25000"/>
                  </a:schemeClr>
                </a:solidFill>
                <a:cs typeface="Segoe UI" panose="020B0502040204020203" pitchFamily="34" charset="0"/>
              </a:rPr>
              <a:t>apprenticeable</a:t>
            </a:r>
            <a:r>
              <a:rPr lang="en-US" dirty="0">
                <a:solidFill>
                  <a:schemeClr val="tx1">
                    <a:lumMod val="75000"/>
                    <a:lumOff val="25000"/>
                  </a:schemeClr>
                </a:solidFill>
                <a:cs typeface="Segoe UI" panose="020B0502040204020203" pitchFamily="34" charset="0"/>
              </a:rPr>
              <a:t> occupations, with long term career potential and opportunities for occupational relevant lifelong learning. </a:t>
            </a:r>
          </a:p>
        </p:txBody>
      </p:sp>
      <p:sp>
        <p:nvSpPr>
          <p:cNvPr id="3" name="Rectangle 2"/>
          <p:cNvSpPr/>
          <p:nvPr/>
        </p:nvSpPr>
        <p:spPr>
          <a:xfrm>
            <a:off x="1917083" y="3886021"/>
            <a:ext cx="8357834" cy="1938992"/>
          </a:xfrm>
          <a:prstGeom prst="rect">
            <a:avLst/>
          </a:prstGeom>
        </p:spPr>
        <p:txBody>
          <a:bodyPr wrap="square">
            <a:spAutoFit/>
          </a:bodyPr>
          <a:lstStyle/>
          <a:p>
            <a:pPr marL="285750" indent="-285750" algn="just">
              <a:spcAft>
                <a:spcPts val="1200"/>
              </a:spcAft>
              <a:buFont typeface="Arial" panose="020B0604020202020204" pitchFamily="34" charset="0"/>
              <a:buChar char="•"/>
            </a:pPr>
            <a:r>
              <a:rPr lang="en-US" dirty="0">
                <a:solidFill>
                  <a:schemeClr val="tx1">
                    <a:lumMod val="75000"/>
                    <a:lumOff val="25000"/>
                  </a:schemeClr>
                </a:solidFill>
                <a:ea typeface="Calibri" panose="020F0502020204030204" pitchFamily="34" charset="0"/>
                <a:cs typeface="Segoe UI" panose="020B0502040204020203" pitchFamily="34" charset="0"/>
              </a:rPr>
              <a:t>Requires a minimum of 60 hours of occupation-specific training, 20 hours of workforce readiness training and 10 hours of job shadowing experiences;</a:t>
            </a:r>
          </a:p>
          <a:p>
            <a:pPr marL="285750" indent="-285750" algn="just">
              <a:spcAft>
                <a:spcPts val="1200"/>
              </a:spcAft>
              <a:buFont typeface="Arial" panose="020B0604020202020204" pitchFamily="34" charset="0"/>
              <a:buChar char="•"/>
            </a:pPr>
            <a:r>
              <a:rPr lang="en-US" dirty="0">
                <a:solidFill>
                  <a:schemeClr val="tx1">
                    <a:lumMod val="75000"/>
                    <a:lumOff val="25000"/>
                  </a:schemeClr>
                </a:solidFill>
                <a:ea typeface="Calibri" panose="020F0502020204030204" pitchFamily="34" charset="0"/>
                <a:cs typeface="Segoe UI" panose="020B0502040204020203" pitchFamily="34" charset="0"/>
              </a:rPr>
              <a:t>Requires a consortium of partners;</a:t>
            </a:r>
          </a:p>
          <a:p>
            <a:pPr marL="285750" indent="-285750" algn="just">
              <a:spcAft>
                <a:spcPts val="1200"/>
              </a:spcAft>
              <a:buFont typeface="Arial" panose="020B0604020202020204" pitchFamily="34" charset="0"/>
              <a:buChar char="•"/>
            </a:pPr>
            <a:r>
              <a:rPr lang="en-US" dirty="0">
                <a:solidFill>
                  <a:schemeClr val="tx1">
                    <a:lumMod val="75000"/>
                    <a:lumOff val="25000"/>
                  </a:schemeClr>
                </a:solidFill>
                <a:ea typeface="Calibri" panose="020F0502020204030204" pitchFamily="34" charset="0"/>
                <a:cs typeface="Segoe UI" panose="020B0502040204020203" pitchFamily="34" charset="0"/>
              </a:rPr>
              <a:t>At least 80% must complete the training program; and </a:t>
            </a:r>
          </a:p>
          <a:p>
            <a:pPr marL="285750" indent="-285750" algn="just">
              <a:spcAft>
                <a:spcPts val="1200"/>
              </a:spcAft>
              <a:buFont typeface="Arial" panose="020B0604020202020204" pitchFamily="34" charset="0"/>
              <a:buChar char="•"/>
            </a:pPr>
            <a:r>
              <a:rPr lang="en-US" dirty="0">
                <a:solidFill>
                  <a:schemeClr val="tx1">
                    <a:lumMod val="75000"/>
                    <a:lumOff val="25000"/>
                  </a:schemeClr>
                </a:solidFill>
                <a:ea typeface="Calibri" panose="020F0502020204030204" pitchFamily="34" charset="0"/>
                <a:cs typeface="Segoe UI" panose="020B0502040204020203" pitchFamily="34" charset="0"/>
              </a:rPr>
              <a:t>At least 80% must be placed into a USDOL Registered Apprenticeship Program.  </a:t>
            </a:r>
          </a:p>
        </p:txBody>
      </p:sp>
      <p:sp>
        <p:nvSpPr>
          <p:cNvPr id="4" name="TextBox 3"/>
          <p:cNvSpPr txBox="1"/>
          <p:nvPr/>
        </p:nvSpPr>
        <p:spPr>
          <a:xfrm>
            <a:off x="1244477" y="3233432"/>
            <a:ext cx="5183426" cy="584775"/>
          </a:xfrm>
          <a:prstGeom prst="rect">
            <a:avLst/>
          </a:prstGeom>
          <a:noFill/>
        </p:spPr>
        <p:txBody>
          <a:bodyPr wrap="square" rtlCol="0">
            <a:spAutoFit/>
          </a:bodyPr>
          <a:lstStyle/>
          <a:p>
            <a:r>
              <a:rPr lang="en-US" sz="3200" b="1" u="sng" dirty="0">
                <a:solidFill>
                  <a:schemeClr val="tx1">
                    <a:lumMod val="75000"/>
                    <a:lumOff val="25000"/>
                  </a:schemeClr>
                </a:solidFill>
                <a:latin typeface="Segoe UI Black" panose="020B0A02040204020203" pitchFamily="34" charset="0"/>
                <a:ea typeface="Segoe UI Black" panose="020B0A02040204020203" pitchFamily="34" charset="0"/>
                <a:cs typeface="Segoe UI" panose="020B0502040204020203" pitchFamily="34" charset="0"/>
              </a:rPr>
              <a:t>Highlights of YTTW:</a:t>
            </a:r>
          </a:p>
        </p:txBody>
      </p:sp>
      <p:sp>
        <p:nvSpPr>
          <p:cNvPr id="5" name="Rectangle 4"/>
          <p:cNvSpPr/>
          <p:nvPr/>
        </p:nvSpPr>
        <p:spPr>
          <a:xfrm>
            <a:off x="4550485" y="296319"/>
            <a:ext cx="8085462" cy="1446420"/>
          </a:xfrm>
          <a:prstGeom prst="rect">
            <a:avLst/>
          </a:prstGeom>
          <a:solidFill>
            <a:srgbClr val="B3CD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6" name="TextBox 5"/>
          <p:cNvSpPr txBox="1"/>
          <p:nvPr/>
        </p:nvSpPr>
        <p:spPr>
          <a:xfrm>
            <a:off x="3259088" y="400149"/>
            <a:ext cx="8521013" cy="707886"/>
          </a:xfrm>
          <a:prstGeom prst="rect">
            <a:avLst/>
          </a:prstGeom>
          <a:noFill/>
        </p:spPr>
        <p:txBody>
          <a:bodyPr wrap="square" rtlCol="0">
            <a:spAutoFit/>
          </a:bodyPr>
          <a:lstStyle/>
          <a:p>
            <a:pPr algn="r" defTabSz="1828343"/>
            <a:r>
              <a:rPr lang="en-US" sz="4000" b="1" dirty="0">
                <a:solidFill>
                  <a:schemeClr val="tx1">
                    <a:lumMod val="75000"/>
                    <a:lumOff val="25000"/>
                  </a:schemeClr>
                </a:solidFill>
                <a:latin typeface="Segoe UI Black" panose="020B0A02040204020203" pitchFamily="34" charset="0"/>
                <a:ea typeface="Segoe UI Black" panose="020B0A02040204020203" pitchFamily="34" charset="0"/>
                <a:cs typeface="Segoe UI" panose="020B0502040204020203" pitchFamily="34" charset="0"/>
              </a:rPr>
              <a:t>Youth Transitions to Work</a:t>
            </a:r>
          </a:p>
        </p:txBody>
      </p:sp>
      <p:sp>
        <p:nvSpPr>
          <p:cNvPr id="7" name="TextBox 6">
            <a:extLst>
              <a:ext uri="{FF2B5EF4-FFF2-40B4-BE49-F238E27FC236}">
                <a16:creationId xmlns:a16="http://schemas.microsoft.com/office/drawing/2014/main" id="{33338953-DBED-44F8-8C2A-C21EABE63E8F}"/>
              </a:ext>
            </a:extLst>
          </p:cNvPr>
          <p:cNvSpPr txBox="1"/>
          <p:nvPr/>
        </p:nvSpPr>
        <p:spPr>
          <a:xfrm>
            <a:off x="9531275" y="915129"/>
            <a:ext cx="4324574" cy="707886"/>
          </a:xfrm>
          <a:prstGeom prst="rect">
            <a:avLst/>
          </a:prstGeom>
          <a:noFill/>
        </p:spPr>
        <p:txBody>
          <a:bodyPr wrap="square" rtlCol="0">
            <a:spAutoFit/>
          </a:bodyPr>
          <a:lstStyle/>
          <a:p>
            <a:r>
              <a:rPr lang="en-US" sz="4000" b="1" dirty="0">
                <a:solidFill>
                  <a:schemeClr val="tx1">
                    <a:lumMod val="75000"/>
                    <a:lumOff val="25000"/>
                  </a:schemeClr>
                </a:solidFill>
                <a:latin typeface="Segoe UI Black" panose="020B0A02040204020203" pitchFamily="34" charset="0"/>
                <a:ea typeface="Segoe UI Black" panose="020B0A02040204020203" pitchFamily="34" charset="0"/>
                <a:cs typeface="Segoe UI" panose="020B0502040204020203" pitchFamily="34" charset="0"/>
              </a:rPr>
              <a:t>(YTTW)</a:t>
            </a:r>
            <a:endParaRPr lang="en-US" sz="4000" dirty="0"/>
          </a:p>
        </p:txBody>
      </p:sp>
    </p:spTree>
    <p:extLst>
      <p:ext uri="{BB962C8B-B14F-4D97-AF65-F5344CB8AC3E}">
        <p14:creationId xmlns:p14="http://schemas.microsoft.com/office/powerpoint/2010/main" val="3511325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29697" y="2705242"/>
            <a:ext cx="5881107" cy="3108543"/>
          </a:xfrm>
          <a:prstGeom prst="rect">
            <a:avLst/>
          </a:prstGeom>
          <a:noFill/>
        </p:spPr>
        <p:txBody>
          <a:bodyPr wrap="square" rtlCol="0">
            <a:spAutoFit/>
          </a:bodyPr>
          <a:lstStyle/>
          <a:p>
            <a:pPr marL="571500" indent="-571500">
              <a:spcAft>
                <a:spcPts val="1200"/>
              </a:spcAft>
              <a:buFont typeface="Arial" panose="020B0604020202020204" pitchFamily="34" charset="0"/>
              <a:buChar char="•"/>
            </a:pPr>
            <a:r>
              <a:rPr lang="en-US" sz="2600" dirty="0">
                <a:solidFill>
                  <a:schemeClr val="tx1">
                    <a:lumMod val="75000"/>
                    <a:lumOff val="25000"/>
                  </a:schemeClr>
                </a:solidFill>
                <a:latin typeface="Segoe UI" panose="020B0502040204020203" pitchFamily="34" charset="0"/>
                <a:cs typeface="Segoe UI" panose="020B0502040204020203" pitchFamily="34" charset="0"/>
              </a:rPr>
              <a:t>Employer/Industry Involvement</a:t>
            </a:r>
          </a:p>
          <a:p>
            <a:pPr marL="571500" indent="-571500">
              <a:spcAft>
                <a:spcPts val="1200"/>
              </a:spcAft>
              <a:buFont typeface="Arial" panose="020B0604020202020204" pitchFamily="34" charset="0"/>
              <a:buChar char="•"/>
            </a:pPr>
            <a:r>
              <a:rPr lang="en-US" sz="2600" dirty="0">
                <a:solidFill>
                  <a:schemeClr val="tx1">
                    <a:lumMod val="75000"/>
                    <a:lumOff val="25000"/>
                  </a:schemeClr>
                </a:solidFill>
                <a:latin typeface="Segoe UI" panose="020B0502040204020203" pitchFamily="34" charset="0"/>
                <a:cs typeface="Segoe UI" panose="020B0502040204020203" pitchFamily="34" charset="0"/>
              </a:rPr>
              <a:t>Simulated Experience/Hands-on Training</a:t>
            </a:r>
          </a:p>
          <a:p>
            <a:pPr marL="571500" indent="-571500">
              <a:spcAft>
                <a:spcPts val="1200"/>
              </a:spcAft>
              <a:buFont typeface="Arial" panose="020B0604020202020204" pitchFamily="34" charset="0"/>
              <a:buChar char="•"/>
            </a:pPr>
            <a:r>
              <a:rPr lang="en-US" sz="2600" dirty="0">
                <a:solidFill>
                  <a:schemeClr val="tx1">
                    <a:lumMod val="75000"/>
                    <a:lumOff val="25000"/>
                  </a:schemeClr>
                </a:solidFill>
                <a:latin typeface="Segoe UI" panose="020B0502040204020203" pitchFamily="34" charset="0"/>
                <a:cs typeface="Segoe UI" panose="020B0502040204020203" pitchFamily="34" charset="0"/>
              </a:rPr>
              <a:t>Increased Diversity</a:t>
            </a:r>
          </a:p>
          <a:p>
            <a:pPr marL="571500" indent="-571500">
              <a:spcAft>
                <a:spcPts val="1200"/>
              </a:spcAft>
              <a:buFont typeface="Arial" panose="020B0604020202020204" pitchFamily="34" charset="0"/>
              <a:buChar char="•"/>
            </a:pPr>
            <a:r>
              <a:rPr lang="en-US" sz="2600" dirty="0">
                <a:solidFill>
                  <a:schemeClr val="tx1">
                    <a:lumMod val="75000"/>
                    <a:lumOff val="25000"/>
                  </a:schemeClr>
                </a:solidFill>
                <a:latin typeface="Segoe UI" panose="020B0502040204020203" pitchFamily="34" charset="0"/>
                <a:cs typeface="Segoe UI" panose="020B0502040204020203" pitchFamily="34" charset="0"/>
              </a:rPr>
              <a:t>Supportive Services/Mentoring</a:t>
            </a:r>
          </a:p>
          <a:p>
            <a:pPr marL="571500" indent="-571500">
              <a:spcAft>
                <a:spcPts val="1200"/>
              </a:spcAft>
              <a:buFont typeface="Arial" panose="020B0604020202020204" pitchFamily="34" charset="0"/>
              <a:buChar char="•"/>
            </a:pPr>
            <a:r>
              <a:rPr lang="en-US" sz="2600" dirty="0">
                <a:solidFill>
                  <a:schemeClr val="tx1">
                    <a:lumMod val="75000"/>
                    <a:lumOff val="25000"/>
                  </a:schemeClr>
                </a:solidFill>
                <a:latin typeface="Segoe UI" panose="020B0502040204020203" pitchFamily="34" charset="0"/>
                <a:cs typeface="Segoe UI" panose="020B0502040204020203" pitchFamily="34" charset="0"/>
              </a:rPr>
              <a:t>Sustainable Partnerships</a:t>
            </a:r>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r="41031"/>
          <a:stretch/>
        </p:blipFill>
        <p:spPr>
          <a:xfrm rot="4513764">
            <a:off x="6920248" y="1196839"/>
            <a:ext cx="3833890" cy="6501587"/>
          </a:xfrm>
          <a:prstGeom prst="rect">
            <a:avLst/>
          </a:prstGeom>
        </p:spPr>
      </p:pic>
      <p:sp>
        <p:nvSpPr>
          <p:cNvPr id="4" name="TextBox 3"/>
          <p:cNvSpPr txBox="1"/>
          <p:nvPr/>
        </p:nvSpPr>
        <p:spPr>
          <a:xfrm>
            <a:off x="2144105" y="865883"/>
            <a:ext cx="9233888" cy="1384995"/>
          </a:xfrm>
          <a:prstGeom prst="rect">
            <a:avLst/>
          </a:prstGeom>
          <a:noFill/>
        </p:spPr>
        <p:txBody>
          <a:bodyPr wrap="square" rtlCol="0">
            <a:spAutoFit/>
          </a:bodyPr>
          <a:lstStyle/>
          <a:p>
            <a:r>
              <a:rPr lang="en-US" sz="6600" b="1" dirty="0">
                <a:solidFill>
                  <a:schemeClr val="tx1">
                    <a:lumMod val="75000"/>
                    <a:lumOff val="25000"/>
                  </a:schemeClr>
                </a:solidFill>
                <a:latin typeface="Segoe UI Black" panose="020B0A02040204020203" pitchFamily="34" charset="0"/>
                <a:ea typeface="Segoe UI Black" panose="020B0A02040204020203" pitchFamily="34" charset="0"/>
                <a:cs typeface="Segoe UI" panose="020B0502040204020203" pitchFamily="34" charset="0"/>
              </a:rPr>
              <a:t>Components</a:t>
            </a:r>
            <a:r>
              <a:rPr lang="en-US" sz="4400" b="1" dirty="0">
                <a:solidFill>
                  <a:schemeClr val="tx1">
                    <a:lumMod val="75000"/>
                    <a:lumOff val="25000"/>
                  </a:schemeClr>
                </a:solidFill>
                <a:latin typeface="Segoe UI Black" panose="020B0A02040204020203" pitchFamily="34" charset="0"/>
                <a:ea typeface="Segoe UI Black" panose="020B0A02040204020203" pitchFamily="34" charset="0"/>
                <a:cs typeface="Segoe UI" panose="020B0502040204020203" pitchFamily="34" charset="0"/>
              </a:rPr>
              <a:t> of a Quality </a:t>
            </a:r>
            <a:endParaRPr lang="en-US" sz="4400" dirty="0">
              <a:solidFill>
                <a:schemeClr val="tx1">
                  <a:lumMod val="75000"/>
                  <a:lumOff val="25000"/>
                </a:schemeClr>
              </a:solidFill>
              <a:latin typeface="Segoe UI Black" panose="020B0A02040204020203" pitchFamily="34" charset="0"/>
              <a:ea typeface="Segoe UI Black" panose="020B0A02040204020203" pitchFamily="34" charset="0"/>
              <a:cs typeface="Segoe UI" panose="020B0502040204020203" pitchFamily="34" charset="0"/>
            </a:endParaRPr>
          </a:p>
          <a:p>
            <a:endParaRPr lang="en-US" dirty="0"/>
          </a:p>
        </p:txBody>
      </p:sp>
      <p:sp>
        <p:nvSpPr>
          <p:cNvPr id="5" name="TextBox 4"/>
          <p:cNvSpPr txBox="1"/>
          <p:nvPr/>
        </p:nvSpPr>
        <p:spPr>
          <a:xfrm>
            <a:off x="3449637" y="1716462"/>
            <a:ext cx="8393339" cy="769441"/>
          </a:xfrm>
          <a:prstGeom prst="rect">
            <a:avLst/>
          </a:prstGeom>
          <a:noFill/>
        </p:spPr>
        <p:txBody>
          <a:bodyPr wrap="square" rtlCol="0">
            <a:spAutoFit/>
          </a:bodyPr>
          <a:lstStyle/>
          <a:p>
            <a:r>
              <a:rPr lang="en-US" sz="4400" b="1" dirty="0">
                <a:solidFill>
                  <a:schemeClr val="tx1">
                    <a:lumMod val="75000"/>
                    <a:lumOff val="25000"/>
                  </a:schemeClr>
                </a:solidFill>
                <a:latin typeface="Segoe UI Black" panose="020B0A02040204020203" pitchFamily="34" charset="0"/>
                <a:ea typeface="Segoe UI Black" panose="020B0A02040204020203" pitchFamily="34" charset="0"/>
                <a:cs typeface="Segoe UI" panose="020B0502040204020203" pitchFamily="34" charset="0"/>
              </a:rPr>
              <a:t>Pre-Apprenticeship Program</a:t>
            </a:r>
            <a:endParaRPr lang="en-US" sz="4400" dirty="0"/>
          </a:p>
        </p:txBody>
      </p:sp>
    </p:spTree>
    <p:extLst>
      <p:ext uri="{BB962C8B-B14F-4D97-AF65-F5344CB8AC3E}">
        <p14:creationId xmlns:p14="http://schemas.microsoft.com/office/powerpoint/2010/main" val="2947492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102C6CF-B39C-476B-A8BF-33EF4E7F8975}"/>
              </a:ext>
            </a:extLst>
          </p:cNvPr>
          <p:cNvSpPr/>
          <p:nvPr/>
        </p:nvSpPr>
        <p:spPr>
          <a:xfrm>
            <a:off x="3612267" y="1252793"/>
            <a:ext cx="5043507" cy="7422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413578" y="2179005"/>
            <a:ext cx="9526950" cy="3323987"/>
          </a:xfrm>
          <a:prstGeom prst="rect">
            <a:avLst/>
          </a:prstGeom>
          <a:noFill/>
        </p:spPr>
        <p:txBody>
          <a:bodyPr wrap="square" rtlCol="0">
            <a:spAutoFit/>
          </a:bodyPr>
          <a:lstStyle/>
          <a:p>
            <a:pPr algn="ctr"/>
            <a:r>
              <a:rPr lang="en-US" sz="4200" dirty="0">
                <a:solidFill>
                  <a:schemeClr val="tx1">
                    <a:lumMod val="75000"/>
                    <a:lumOff val="25000"/>
                  </a:schemeClr>
                </a:solidFill>
                <a:latin typeface="Segoe UI Black" panose="020B0A02040204020203" pitchFamily="34" charset="0"/>
                <a:ea typeface="Segoe UI Black" panose="020B0A02040204020203" pitchFamily="34" charset="0"/>
                <a:cs typeface="Segoe UI" panose="020B0502040204020203" pitchFamily="34" charset="0"/>
              </a:rPr>
              <a:t>What program elements have you found most useful in strengthening a participant’s success in a Registered Apprenticeship Program or a job?</a:t>
            </a:r>
          </a:p>
        </p:txBody>
      </p:sp>
      <p:sp>
        <p:nvSpPr>
          <p:cNvPr id="5" name="TextBox 4">
            <a:extLst>
              <a:ext uri="{FF2B5EF4-FFF2-40B4-BE49-F238E27FC236}">
                <a16:creationId xmlns:a16="http://schemas.microsoft.com/office/drawing/2014/main" id="{CAF82AEA-175C-E2FD-B72C-CEBC0111CD1C}"/>
              </a:ext>
            </a:extLst>
          </p:cNvPr>
          <p:cNvSpPr txBox="1"/>
          <p:nvPr/>
        </p:nvSpPr>
        <p:spPr>
          <a:xfrm>
            <a:off x="2780122" y="1355008"/>
            <a:ext cx="6631756" cy="553998"/>
          </a:xfrm>
          <a:prstGeom prst="rect">
            <a:avLst/>
          </a:prstGeom>
          <a:noFill/>
        </p:spPr>
        <p:txBody>
          <a:bodyPr wrap="square">
            <a:spAutoFit/>
          </a:bodyPr>
          <a:lstStyle/>
          <a:p>
            <a:pPr algn="ctr"/>
            <a:r>
              <a:rPr lang="en-US" sz="3000" dirty="0">
                <a:solidFill>
                  <a:schemeClr val="tx1">
                    <a:lumMod val="75000"/>
                    <a:lumOff val="25000"/>
                  </a:schemeClr>
                </a:solidFill>
                <a:latin typeface="Segoe UI Black" panose="020B0A02040204020203" pitchFamily="34" charset="0"/>
                <a:ea typeface="Segoe UI Black" panose="020B0A02040204020203" pitchFamily="34" charset="0"/>
                <a:cs typeface="Segoe UI" panose="020B0502040204020203" pitchFamily="34" charset="0"/>
              </a:rPr>
              <a:t>Discussion Question #1</a:t>
            </a:r>
          </a:p>
        </p:txBody>
      </p:sp>
    </p:spTree>
    <p:extLst>
      <p:ext uri="{BB962C8B-B14F-4D97-AF65-F5344CB8AC3E}">
        <p14:creationId xmlns:p14="http://schemas.microsoft.com/office/powerpoint/2010/main" val="493463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8758F46-F794-47FB-B48A-C57B957B1AEE}"/>
              </a:ext>
            </a:extLst>
          </p:cNvPr>
          <p:cNvSpPr/>
          <p:nvPr/>
        </p:nvSpPr>
        <p:spPr>
          <a:xfrm>
            <a:off x="3616318" y="1309150"/>
            <a:ext cx="5043507" cy="7422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176911" y="2140063"/>
            <a:ext cx="9879291" cy="3631763"/>
          </a:xfrm>
          <a:prstGeom prst="rect">
            <a:avLst/>
          </a:prstGeom>
          <a:noFill/>
        </p:spPr>
        <p:txBody>
          <a:bodyPr wrap="square" rtlCol="0">
            <a:spAutoFit/>
          </a:bodyPr>
          <a:lstStyle/>
          <a:p>
            <a:pPr algn="ctr"/>
            <a:r>
              <a:rPr lang="en-US" sz="4200" dirty="0">
                <a:solidFill>
                  <a:schemeClr val="tx1">
                    <a:lumMod val="75000"/>
                    <a:lumOff val="25000"/>
                  </a:schemeClr>
                </a:solidFill>
                <a:latin typeface="Segoe UI Black" panose="020B0A02040204020203" pitchFamily="34" charset="0"/>
                <a:ea typeface="Segoe UI Black" panose="020B0A02040204020203" pitchFamily="34" charset="0"/>
                <a:cs typeface="Segoe UI" panose="020B0502040204020203" pitchFamily="34" charset="0"/>
              </a:rPr>
              <a:t>What strategies do you utilize to recruit employers? </a:t>
            </a:r>
          </a:p>
          <a:p>
            <a:pPr algn="ctr"/>
            <a:r>
              <a:rPr lang="en-US" sz="2000" dirty="0">
                <a:solidFill>
                  <a:schemeClr val="tx1">
                    <a:lumMod val="75000"/>
                    <a:lumOff val="25000"/>
                  </a:schemeClr>
                </a:solidFill>
                <a:latin typeface="Segoe UI Black" panose="020B0A02040204020203" pitchFamily="34" charset="0"/>
                <a:ea typeface="Segoe UI Black" panose="020B0A02040204020203" pitchFamily="34" charset="0"/>
                <a:cs typeface="Segoe UI" panose="020B0502040204020203" pitchFamily="34" charset="0"/>
              </a:rPr>
              <a:t> </a:t>
            </a:r>
          </a:p>
          <a:p>
            <a:pPr algn="ctr"/>
            <a:r>
              <a:rPr lang="en-US" sz="4200" dirty="0">
                <a:solidFill>
                  <a:schemeClr val="tx1">
                    <a:lumMod val="75000"/>
                    <a:lumOff val="25000"/>
                  </a:schemeClr>
                </a:solidFill>
                <a:latin typeface="Segoe UI Black" panose="020B0A02040204020203" pitchFamily="34" charset="0"/>
                <a:ea typeface="Segoe UI Black" panose="020B0A02040204020203" pitchFamily="34" charset="0"/>
                <a:cs typeface="Segoe UI" panose="020B0502040204020203" pitchFamily="34" charset="0"/>
              </a:rPr>
              <a:t>How do you encourage employers to participate in your pre-apprenticeship program?</a:t>
            </a:r>
          </a:p>
        </p:txBody>
      </p:sp>
      <p:sp>
        <p:nvSpPr>
          <p:cNvPr id="5" name="TextBox 4">
            <a:extLst>
              <a:ext uri="{FF2B5EF4-FFF2-40B4-BE49-F238E27FC236}">
                <a16:creationId xmlns:a16="http://schemas.microsoft.com/office/drawing/2014/main" id="{CAF82AEA-175C-E2FD-B72C-CEBC0111CD1C}"/>
              </a:ext>
            </a:extLst>
          </p:cNvPr>
          <p:cNvSpPr txBox="1"/>
          <p:nvPr/>
        </p:nvSpPr>
        <p:spPr>
          <a:xfrm>
            <a:off x="2780123" y="1408793"/>
            <a:ext cx="6631756" cy="553998"/>
          </a:xfrm>
          <a:prstGeom prst="rect">
            <a:avLst/>
          </a:prstGeom>
          <a:noFill/>
        </p:spPr>
        <p:txBody>
          <a:bodyPr wrap="square">
            <a:spAutoFit/>
          </a:bodyPr>
          <a:lstStyle/>
          <a:p>
            <a:pPr algn="ctr"/>
            <a:r>
              <a:rPr lang="en-US" sz="3000" dirty="0">
                <a:solidFill>
                  <a:schemeClr val="tx1">
                    <a:lumMod val="75000"/>
                    <a:lumOff val="25000"/>
                  </a:schemeClr>
                </a:solidFill>
                <a:latin typeface="Segoe UI Black" panose="020B0A02040204020203" pitchFamily="34" charset="0"/>
                <a:ea typeface="Segoe UI Black" panose="020B0A02040204020203" pitchFamily="34" charset="0"/>
                <a:cs typeface="Segoe UI" panose="020B0502040204020203" pitchFamily="34" charset="0"/>
              </a:rPr>
              <a:t>Discussion Question #2</a:t>
            </a:r>
          </a:p>
        </p:txBody>
      </p:sp>
    </p:spTree>
    <p:extLst>
      <p:ext uri="{BB962C8B-B14F-4D97-AF65-F5344CB8AC3E}">
        <p14:creationId xmlns:p14="http://schemas.microsoft.com/office/powerpoint/2010/main" val="3156499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3ADF8BF-6030-4C6C-8D77-6B39580580C7}"/>
              </a:ext>
            </a:extLst>
          </p:cNvPr>
          <p:cNvSpPr/>
          <p:nvPr/>
        </p:nvSpPr>
        <p:spPr>
          <a:xfrm>
            <a:off x="3702463" y="742270"/>
            <a:ext cx="5043507" cy="7422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328431" y="1496365"/>
            <a:ext cx="9836352" cy="4093428"/>
          </a:xfrm>
          <a:prstGeom prst="rect">
            <a:avLst/>
          </a:prstGeom>
          <a:noFill/>
        </p:spPr>
        <p:txBody>
          <a:bodyPr wrap="square" rtlCol="0">
            <a:spAutoFit/>
          </a:bodyPr>
          <a:lstStyle/>
          <a:p>
            <a:pPr algn="ctr"/>
            <a:r>
              <a:rPr lang="en-US" sz="4000" dirty="0">
                <a:solidFill>
                  <a:schemeClr val="tx1">
                    <a:lumMod val="75000"/>
                    <a:lumOff val="25000"/>
                  </a:schemeClr>
                </a:solidFill>
                <a:latin typeface="Segoe UI Black" panose="020B0A02040204020203" pitchFamily="34" charset="0"/>
                <a:ea typeface="Segoe UI Black" panose="020B0A02040204020203" pitchFamily="34" charset="0"/>
                <a:cs typeface="Segoe UI" panose="020B0502040204020203" pitchFamily="34" charset="0"/>
              </a:rPr>
              <a:t>Please describe your process for sourcing and evaluating reliable candidates.</a:t>
            </a:r>
            <a:endParaRPr lang="en-US" sz="2000" dirty="0">
              <a:solidFill>
                <a:schemeClr val="tx1">
                  <a:lumMod val="75000"/>
                  <a:lumOff val="25000"/>
                </a:schemeClr>
              </a:solidFill>
              <a:latin typeface="Segoe UI Black" panose="020B0A02040204020203" pitchFamily="34" charset="0"/>
              <a:ea typeface="Segoe UI Black" panose="020B0A02040204020203" pitchFamily="34" charset="0"/>
              <a:cs typeface="Segoe UI" panose="020B0502040204020203" pitchFamily="34" charset="0"/>
            </a:endParaRPr>
          </a:p>
          <a:p>
            <a:pPr algn="ctr"/>
            <a:r>
              <a:rPr lang="en-US" sz="2000" dirty="0">
                <a:solidFill>
                  <a:schemeClr val="tx1">
                    <a:lumMod val="75000"/>
                    <a:lumOff val="25000"/>
                  </a:schemeClr>
                </a:solidFill>
                <a:latin typeface="Segoe UI Black" panose="020B0A02040204020203" pitchFamily="34" charset="0"/>
                <a:ea typeface="Segoe UI Black" panose="020B0A02040204020203" pitchFamily="34" charset="0"/>
                <a:cs typeface="Segoe UI" panose="020B0502040204020203" pitchFamily="34" charset="0"/>
              </a:rPr>
              <a:t> </a:t>
            </a:r>
          </a:p>
          <a:p>
            <a:pPr algn="ctr">
              <a:spcAft>
                <a:spcPts val="1200"/>
              </a:spcAft>
            </a:pPr>
            <a:r>
              <a:rPr lang="en-US" sz="4000" dirty="0">
                <a:solidFill>
                  <a:schemeClr val="tx1">
                    <a:lumMod val="75000"/>
                    <a:lumOff val="25000"/>
                  </a:schemeClr>
                </a:solidFill>
                <a:latin typeface="Segoe UI Black" panose="020B0A02040204020203" pitchFamily="34" charset="0"/>
                <a:ea typeface="Segoe UI Black" panose="020B0A02040204020203" pitchFamily="34" charset="0"/>
                <a:cs typeface="Segoe UI" panose="020B0502040204020203" pitchFamily="34" charset="0"/>
              </a:rPr>
              <a:t>Have you experienced any challenges in that process and if so, how were you able to remedy those challenges?</a:t>
            </a:r>
          </a:p>
        </p:txBody>
      </p:sp>
      <p:sp>
        <p:nvSpPr>
          <p:cNvPr id="5" name="TextBox 4">
            <a:extLst>
              <a:ext uri="{FF2B5EF4-FFF2-40B4-BE49-F238E27FC236}">
                <a16:creationId xmlns:a16="http://schemas.microsoft.com/office/drawing/2014/main" id="{CAF82AEA-175C-E2FD-B72C-CEBC0111CD1C}"/>
              </a:ext>
            </a:extLst>
          </p:cNvPr>
          <p:cNvSpPr txBox="1"/>
          <p:nvPr/>
        </p:nvSpPr>
        <p:spPr>
          <a:xfrm>
            <a:off x="2930729" y="807123"/>
            <a:ext cx="6631756" cy="553998"/>
          </a:xfrm>
          <a:prstGeom prst="rect">
            <a:avLst/>
          </a:prstGeom>
          <a:noFill/>
        </p:spPr>
        <p:txBody>
          <a:bodyPr wrap="square">
            <a:spAutoFit/>
          </a:bodyPr>
          <a:lstStyle/>
          <a:p>
            <a:pPr algn="ctr"/>
            <a:r>
              <a:rPr lang="en-US" sz="3000" dirty="0">
                <a:solidFill>
                  <a:schemeClr val="tx1">
                    <a:lumMod val="75000"/>
                    <a:lumOff val="25000"/>
                  </a:schemeClr>
                </a:solidFill>
                <a:latin typeface="Segoe UI Black" panose="020B0A02040204020203" pitchFamily="34" charset="0"/>
                <a:ea typeface="Segoe UI Black" panose="020B0A02040204020203" pitchFamily="34" charset="0"/>
                <a:cs typeface="Segoe UI" panose="020B0502040204020203" pitchFamily="34" charset="0"/>
              </a:rPr>
              <a:t>Discussion Question #3</a:t>
            </a:r>
          </a:p>
        </p:txBody>
      </p:sp>
    </p:spTree>
    <p:extLst>
      <p:ext uri="{BB962C8B-B14F-4D97-AF65-F5344CB8AC3E}">
        <p14:creationId xmlns:p14="http://schemas.microsoft.com/office/powerpoint/2010/main" val="3409319791"/>
      </p:ext>
    </p:extLst>
  </p:cSld>
  <p:clrMapOvr>
    <a:masterClrMapping/>
  </p:clrMapOvr>
</p:sld>
</file>

<file path=ppt/theme/theme1.xml><?xml version="1.0" encoding="utf-8"?>
<a:theme xmlns:a="http://schemas.openxmlformats.org/drawingml/2006/main" name="app Nov2019">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pp Nov2019" id="{F12FCB90-4656-4351-8F2B-4AC388F8F630}" vid="{725F3E0B-ADB3-4F7F-83E3-5631FAE41BF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C3BFB908435724E8B73B831928A82E2" ma:contentTypeVersion="10" ma:contentTypeDescription="Create a new document." ma:contentTypeScope="" ma:versionID="b536dfa02a953951a11f845ae06be758">
  <xsd:schema xmlns:xsd="http://www.w3.org/2001/XMLSchema" xmlns:xs="http://www.w3.org/2001/XMLSchema" xmlns:p="http://schemas.microsoft.com/office/2006/metadata/properties" xmlns:ns2="ca686416-4c48-45d1-b78f-de010c11b037" xmlns:ns3="d0692eac-a651-4bd1-a502-4aecb0c8da5e" targetNamespace="http://schemas.microsoft.com/office/2006/metadata/properties" ma:root="true" ma:fieldsID="5c626430c9e665fded3af991d03f7712" ns2:_="" ns3:_="">
    <xsd:import namespace="ca686416-4c48-45d1-b78f-de010c11b037"/>
    <xsd:import namespace="d0692eac-a651-4bd1-a502-4aecb0c8da5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686416-4c48-45d1-b78f-de010c11b0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0692eac-a651-4bd1-a502-4aecb0c8da5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238873D-2EB8-4DAE-8A30-4710E64A7B14}">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d0692eac-a651-4bd1-a502-4aecb0c8da5e"/>
    <ds:schemaRef ds:uri="ca686416-4c48-45d1-b78f-de010c11b037"/>
    <ds:schemaRef ds:uri="http://www.w3.org/XML/1998/namespace"/>
    <ds:schemaRef ds:uri="http://purl.org/dc/dcmitype/"/>
  </ds:schemaRefs>
</ds:datastoreItem>
</file>

<file path=customXml/itemProps2.xml><?xml version="1.0" encoding="utf-8"?>
<ds:datastoreItem xmlns:ds="http://schemas.openxmlformats.org/officeDocument/2006/customXml" ds:itemID="{C9D81069-AD2F-41EB-922D-038736AC6D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686416-4c48-45d1-b78f-de010c11b037"/>
    <ds:schemaRef ds:uri="d0692eac-a651-4bd1-a502-4aecb0c8da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994F145-F84D-4183-821E-505382F73F3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app Nov2019</Template>
  <TotalTime>615</TotalTime>
  <Words>674</Words>
  <Application>Microsoft Office PowerPoint</Application>
  <PresentationFormat>Widescreen</PresentationFormat>
  <Paragraphs>72</Paragraphs>
  <Slides>14</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14</vt:i4>
      </vt:variant>
    </vt:vector>
  </HeadingPairs>
  <TitlesOfParts>
    <vt:vector size="22" baseType="lpstr">
      <vt:lpstr>Arial</vt:lpstr>
      <vt:lpstr>Calibri</vt:lpstr>
      <vt:lpstr>Calibri Light</vt:lpstr>
      <vt:lpstr>Segoe UI</vt:lpstr>
      <vt:lpstr>Segoe UI Black</vt:lpstr>
      <vt:lpstr>app Nov2019</vt:lpstr>
      <vt:lpstr>Custom Design</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Novatin, Tami</dc:creator>
  <cp:lastModifiedBy>Manning, James [DOL]</cp:lastModifiedBy>
  <cp:revision>214</cp:revision>
  <cp:lastPrinted>2022-05-13T13:38:55Z</cp:lastPrinted>
  <dcterms:created xsi:type="dcterms:W3CDTF">2020-01-16T18:24:51Z</dcterms:created>
  <dcterms:modified xsi:type="dcterms:W3CDTF">2022-05-16T21:11:25Z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703984</vt:lpwstr>
  </property>
  <property fmtid="{D5CDD505-2E9C-101B-9397-08002B2CF9AE}" pid="3" name="NXPowerLiteSettings">
    <vt:lpwstr>C7000400038000</vt:lpwstr>
  </property>
  <property fmtid="{D5CDD505-2E9C-101B-9397-08002B2CF9AE}" pid="4" name="NXPowerLiteVersion">
    <vt:lpwstr>S9.0.1</vt:lpwstr>
  </property>
  <property fmtid="{D5CDD505-2E9C-101B-9397-08002B2CF9AE}" pid="5" name="ContentTypeId">
    <vt:lpwstr>0x010100CC3BFB908435724E8B73B831928A82E2</vt:lpwstr>
  </property>
</Properties>
</file>